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57" r:id="rId3"/>
    <p:sldId id="258" r:id="rId4"/>
    <p:sldId id="263" r:id="rId5"/>
    <p:sldId id="264" r:id="rId6"/>
    <p:sldId id="260" r:id="rId7"/>
    <p:sldId id="259" r:id="rId8"/>
    <p:sldId id="261" r:id="rId9"/>
    <p:sldId id="262" r:id="rId10"/>
    <p:sldId id="268" r:id="rId11"/>
    <p:sldId id="265" r:id="rId12"/>
    <p:sldId id="270" r:id="rId13"/>
    <p:sldId id="266" r:id="rId14"/>
    <p:sldId id="267" r:id="rId15"/>
    <p:sldId id="26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624" y="-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B1115196-1C6F-4784-83AC-30756D8F10B3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Economic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Africa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3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– Think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has the lack of infrastructure had an impact on the spread of disease in Sub-Sahara Africa? </a:t>
            </a:r>
          </a:p>
        </p:txBody>
      </p:sp>
    </p:spTree>
    <p:extLst>
      <p:ext uri="{BB962C8B-B14F-4D97-AF65-F5344CB8AC3E}">
        <p14:creationId xmlns:p14="http://schemas.microsoft.com/office/powerpoint/2010/main" val="1263107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HIV/AIDS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98" y="1949824"/>
            <a:ext cx="8454754" cy="4300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HIV/AIDS is an autoimmune deficiency disease that weakens the immune system and makes a person susceptible to many illnesses.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HIV is spread when the virus comes into contact with mucus membranes (nose, genitalia, mouth, eyes). Mothers can give the virus to their babies during birth. </a:t>
            </a:r>
          </a:p>
          <a:p>
            <a:pPr marL="0" indent="0">
              <a:buNone/>
            </a:pPr>
            <a:r>
              <a:rPr lang="en-US" sz="2000" dirty="0" smtClean="0"/>
              <a:t>There is currently no cure for HIV/AIDS. </a:t>
            </a:r>
          </a:p>
          <a:p>
            <a:pPr marL="0" indent="0">
              <a:buNone/>
            </a:pPr>
            <a:r>
              <a:rPr lang="en-US" sz="2000" i="1" dirty="0" smtClean="0"/>
              <a:t>Some places in Africa experience 4/10 cases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767" y="4104773"/>
            <a:ext cx="3306102" cy="247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8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HIV/AIDS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07" y="1847306"/>
            <a:ext cx="2651564" cy="1988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264" y="3234364"/>
            <a:ext cx="5579635" cy="336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1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Cholera is an infection of the intestines that is caused by poor sanitation and dirty, contaminated water. </a:t>
            </a:r>
            <a:r>
              <a:rPr lang="en-US" sz="2000" dirty="0"/>
              <a:t>Up to 80% of cases can be successfully treated with oral rehydration salts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i="1" dirty="0" smtClean="0"/>
              <a:t>Cholera is not a common disease in most industrialized countries. Why? </a:t>
            </a:r>
            <a:endParaRPr lang="en-US" sz="2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631" y="3776809"/>
            <a:ext cx="5021137" cy="291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3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4" y="1803401"/>
            <a:ext cx="7345363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Malaria is a parasitic infection that is transferred by mosquitos. With proper medical care, the disease is treatable. Vaccines also prevent children and adults from contracting the virus. </a:t>
            </a:r>
          </a:p>
          <a:p>
            <a:pPr marL="0" indent="0">
              <a:buNone/>
            </a:pPr>
            <a:r>
              <a:rPr lang="en-US" sz="2000" i="1" dirty="0" smtClean="0"/>
              <a:t>King Tut was allegedly killed by Malaria. </a:t>
            </a:r>
            <a:endParaRPr lang="en-US" sz="2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4" y="3632200"/>
            <a:ext cx="4410124" cy="2318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6998" y="3096446"/>
            <a:ext cx="2286036" cy="356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1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2" b="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237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- 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has the lack of infrastructure had an impact on the spread of disease in Sub-Sahara Africa? </a:t>
            </a:r>
          </a:p>
          <a:p>
            <a:pPr lvl="1"/>
            <a:r>
              <a:rPr lang="en-US" i="1" dirty="0" smtClean="0"/>
              <a:t>Answer in at </a:t>
            </a:r>
            <a:r>
              <a:rPr lang="en-US" i="1" smtClean="0"/>
              <a:t>least 3 </a:t>
            </a:r>
            <a:r>
              <a:rPr lang="en-US" i="1" dirty="0" smtClean="0"/>
              <a:t>sentences. </a:t>
            </a:r>
          </a:p>
          <a:p>
            <a:pPr lvl="1"/>
            <a:endParaRPr lang="en-US" i="1" dirty="0"/>
          </a:p>
          <a:p>
            <a:pPr lvl="1"/>
            <a:r>
              <a:rPr lang="en-US" dirty="0" smtClean="0"/>
              <a:t>PAP: Formulate a thesis and three arguments that defend your thesis. </a:t>
            </a:r>
          </a:p>
        </p:txBody>
      </p:sp>
    </p:spTree>
    <p:extLst>
      <p:ext uri="{BB962C8B-B14F-4D97-AF65-F5344CB8AC3E}">
        <p14:creationId xmlns:p14="http://schemas.microsoft.com/office/powerpoint/2010/main" val="405559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Economic Development in Sub-Saharan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1933062"/>
            <a:ext cx="7345363" cy="3931920"/>
          </a:xfrm>
        </p:spPr>
        <p:txBody>
          <a:bodyPr/>
          <a:lstStyle/>
          <a:p>
            <a:r>
              <a:rPr lang="en-US" dirty="0" smtClean="0"/>
              <a:t>Objective: you will understand how decisions about infrastructure influence economic development.</a:t>
            </a:r>
            <a:endParaRPr lang="en-US" dirty="0"/>
          </a:p>
        </p:txBody>
      </p:sp>
      <p:pic>
        <p:nvPicPr>
          <p:cNvPr id="4" name="Picture 3" descr="economic-development-m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2" y="2913626"/>
            <a:ext cx="74295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34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Legacy of European Colonialism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842" y="1877450"/>
            <a:ext cx="7345363" cy="4604849"/>
          </a:xfrm>
        </p:spPr>
        <p:txBody>
          <a:bodyPr/>
          <a:lstStyle/>
          <a:p>
            <a:pPr algn="just">
              <a:lnSpc>
                <a:spcPct val="50000"/>
              </a:lnSpc>
            </a:pPr>
            <a:r>
              <a:rPr lang="en-US" sz="2000" dirty="0" smtClean="0"/>
              <a:t>European colonialism had a</a:t>
            </a:r>
          </a:p>
          <a:p>
            <a:pPr marL="0" indent="0" algn="just">
              <a:lnSpc>
                <a:spcPct val="50000"/>
              </a:lnSpc>
              <a:buNone/>
            </a:pPr>
            <a:r>
              <a:rPr lang="en-US" sz="2000" dirty="0" smtClean="0"/>
              <a:t>lasting impact on Africa, socially and </a:t>
            </a:r>
          </a:p>
          <a:p>
            <a:pPr marL="0" indent="0" algn="just">
              <a:lnSpc>
                <a:spcPct val="50000"/>
              </a:lnSpc>
              <a:buNone/>
            </a:pPr>
            <a:r>
              <a:rPr lang="en-US" sz="2000" dirty="0" smtClean="0"/>
              <a:t>economically.</a:t>
            </a:r>
            <a:endParaRPr lang="en-US" sz="2000" dirty="0"/>
          </a:p>
          <a:p>
            <a:r>
              <a:rPr lang="en-US" sz="2000" dirty="0" smtClean="0"/>
              <a:t> The artificial boundaries created</a:t>
            </a:r>
            <a:endParaRPr lang="en-US" sz="2000" dirty="0"/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by colonial rulers brought many different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 smtClean="0"/>
              <a:t>ethnic groups together with major 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sz="2000" dirty="0"/>
              <a:t>c</a:t>
            </a:r>
            <a:r>
              <a:rPr lang="en-US" sz="2000" dirty="0" smtClean="0"/>
              <a:t>onsequences.</a:t>
            </a:r>
          </a:p>
          <a:p>
            <a:pPr marL="0" indent="0">
              <a:lnSpc>
                <a:spcPct val="50000"/>
              </a:lnSpc>
              <a:buNone/>
            </a:pPr>
            <a:endParaRPr lang="en-US" dirty="0" smtClean="0"/>
          </a:p>
          <a:p>
            <a:pPr marL="0" indent="0">
              <a:lnSpc>
                <a:spcPct val="50000"/>
              </a:lnSpc>
              <a:buNone/>
            </a:pPr>
            <a:endParaRPr lang="en-US" dirty="0"/>
          </a:p>
          <a:p>
            <a:pPr marL="0" indent="0">
              <a:lnSpc>
                <a:spcPct val="50000"/>
              </a:lnSpc>
              <a:buNone/>
            </a:pPr>
            <a:endParaRPr lang="en-US" dirty="0" smtClean="0"/>
          </a:p>
          <a:p>
            <a:pPr marL="0" indent="0" algn="ctr">
              <a:lnSpc>
                <a:spcPct val="50000"/>
              </a:lnSpc>
              <a:buNone/>
            </a:pPr>
            <a:endParaRPr lang="en-US" dirty="0" smtClean="0"/>
          </a:p>
          <a:p>
            <a:pPr marL="0" indent="0">
              <a:lnSpc>
                <a:spcPct val="50000"/>
              </a:lnSpc>
              <a:buNone/>
            </a:pPr>
            <a:endParaRPr lang="en-US" dirty="0" smtClean="0"/>
          </a:p>
        </p:txBody>
      </p:sp>
      <p:pic>
        <p:nvPicPr>
          <p:cNvPr id="4" name="Picture 3" descr="IndependentAfrica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000" y="1584008"/>
            <a:ext cx="3454870" cy="477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5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Legacy of Colonialism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765997"/>
            <a:ext cx="7583488" cy="4007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Since the colonial period, Africa had numerous influential outside powers (foreign countries that controlled certain areas). After the Cold War, the outsiders left, leaving a power vacuum. </a:t>
            </a:r>
          </a:p>
          <a:p>
            <a:pPr marL="0" indent="0">
              <a:buNone/>
            </a:pPr>
            <a:r>
              <a:rPr lang="en-US" sz="2000" dirty="0" smtClean="0"/>
              <a:t>Conflict arose over disputed boundaries, economic development, and increased militarization.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317" y="3577285"/>
            <a:ext cx="5776545" cy="311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1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 of Conflict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98" y="1423790"/>
            <a:ext cx="2717800" cy="223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428" y="1270077"/>
            <a:ext cx="2163441" cy="21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7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of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07" y="1765947"/>
            <a:ext cx="8387917" cy="4434036"/>
          </a:xfrm>
        </p:spPr>
        <p:txBody>
          <a:bodyPr/>
          <a:lstStyle/>
          <a:p>
            <a:r>
              <a:rPr lang="en-US" b="1" dirty="0" smtClean="0"/>
              <a:t>40% of people living in sub-Saharan Africa live in absolute poverty.</a:t>
            </a:r>
            <a:r>
              <a:rPr lang="en-US" dirty="0" smtClean="0"/>
              <a:t> (</a:t>
            </a:r>
            <a:r>
              <a:rPr lang="en-US" dirty="0"/>
              <a:t>a condition characterized by severe </a:t>
            </a:r>
            <a:r>
              <a:rPr lang="en-US" dirty="0" smtClean="0"/>
              <a:t>lack </a:t>
            </a:r>
            <a:r>
              <a:rPr lang="en-US" dirty="0"/>
              <a:t>of basic human needs, including food, safe drinking water, sanitation facilities, health, shelter, education and information. It depends not only on income but also on access to services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Sub Saharan Africa is less developed </a:t>
            </a:r>
            <a:r>
              <a:rPr lang="en-US" dirty="0" smtClean="0"/>
              <a:t>with the </a:t>
            </a:r>
            <a:r>
              <a:rPr lang="en-US" u="sng" dirty="0" smtClean="0"/>
              <a:t>exception</a:t>
            </a:r>
            <a:r>
              <a:rPr lang="en-US" dirty="0" smtClean="0"/>
              <a:t> of </a:t>
            </a:r>
            <a:r>
              <a:rPr lang="en-US" u="sng" dirty="0" smtClean="0"/>
              <a:t>South Africa </a:t>
            </a:r>
            <a:r>
              <a:rPr lang="en-US" dirty="0" smtClean="0"/>
              <a:t>(Newly Industrialized)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kibera-slum-nairobi-kenya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162" y="4605149"/>
            <a:ext cx="3614635" cy="189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46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98" y="1738000"/>
            <a:ext cx="8521590" cy="4562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Each African country has a unique history, and today faces unique challenges. </a:t>
            </a:r>
          </a:p>
          <a:p>
            <a:r>
              <a:rPr lang="en-US" sz="2000" dirty="0" smtClean="0"/>
              <a:t>Political </a:t>
            </a:r>
            <a:r>
              <a:rPr lang="en-US" sz="2000" dirty="0"/>
              <a:t>corruption, lack of respect for rule of law, human rights violations </a:t>
            </a:r>
            <a:r>
              <a:rPr lang="en-US" sz="2000" dirty="0" smtClean="0"/>
              <a:t>and war</a:t>
            </a:r>
          </a:p>
          <a:p>
            <a:pPr marL="0" indent="0">
              <a:buNone/>
            </a:pPr>
            <a:r>
              <a:rPr lang="en-US" sz="2000" dirty="0" smtClean="0"/>
              <a:t>Ex: </a:t>
            </a:r>
            <a:r>
              <a:rPr lang="en-US" sz="2000" i="1" dirty="0"/>
              <a:t>Sierra Leone; the government’s election slogan in Sierra Leone in ’99 was ‘The future is in your hands,’ so the RUF rebels amputated people’s hands to intimidate them into not voting</a:t>
            </a:r>
            <a:endParaRPr lang="en-US" sz="2000" dirty="0"/>
          </a:p>
          <a:p>
            <a:r>
              <a:rPr lang="en-US" sz="2000" dirty="0" smtClean="0"/>
              <a:t>Stable government and democracy, which are critical to eliminating poverty. </a:t>
            </a:r>
            <a:r>
              <a:rPr lang="en-US" sz="2000" dirty="0"/>
              <a:t>It takes many decades for stable government, economic stability and the rule of law to establish.</a:t>
            </a:r>
            <a:endParaRPr lang="en-US" sz="2000" dirty="0" smtClean="0"/>
          </a:p>
        </p:txBody>
      </p:sp>
      <p:pic>
        <p:nvPicPr>
          <p:cNvPr id="4" name="Picture 3" descr="http-i34.tinypic.com-35i8ys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203" y="5468183"/>
            <a:ext cx="2008170" cy="11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8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71" y="1738000"/>
            <a:ext cx="8458929" cy="4495405"/>
          </a:xfrm>
        </p:spPr>
        <p:txBody>
          <a:bodyPr>
            <a:noAutofit/>
          </a:bodyPr>
          <a:lstStyle/>
          <a:p>
            <a:r>
              <a:rPr lang="en-US" sz="2000" dirty="0" smtClean="0"/>
              <a:t>Unequal International Trade</a:t>
            </a:r>
          </a:p>
          <a:p>
            <a:r>
              <a:rPr lang="en-US" sz="2000" dirty="0" smtClean="0"/>
              <a:t>Limited rights to land (descendants of the colonizers held most of the wealth and power)</a:t>
            </a:r>
          </a:p>
          <a:p>
            <a:pPr marL="0" indent="0">
              <a:buNone/>
            </a:pPr>
            <a:r>
              <a:rPr lang="en-US" sz="2000" dirty="0" smtClean="0"/>
              <a:t>“I was in Washington last year. At the World Bank and the first question they asked me was “how did you fail?” I responded that we took over a country with 85% of its adult population illiterate. The British ruled us for 43 years. When they left, there were 2 trained engineers and 12 doctors. This is the country we inherited. When I stepped down there was 91% literacy and nearly every child was in school. We trained thousands of engineers, doctors and teachers.” – Tanzania President, Julius </a:t>
            </a:r>
            <a:r>
              <a:rPr lang="en-US" sz="2000" dirty="0" err="1" smtClean="0"/>
              <a:t>Nyerere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726" y="5377040"/>
            <a:ext cx="2054155" cy="1020618"/>
          </a:xfrm>
          <a:prstGeom prst="rect">
            <a:avLst/>
          </a:prstGeo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156" y="5215629"/>
            <a:ext cx="1584163" cy="118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2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Lack of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76" y="1584008"/>
            <a:ext cx="8667149" cy="4481513"/>
          </a:xfrm>
        </p:spPr>
        <p:txBody>
          <a:bodyPr>
            <a:normAutofit/>
          </a:bodyPr>
          <a:lstStyle/>
          <a:p>
            <a:r>
              <a:rPr lang="en-US" dirty="0" smtClean="0"/>
              <a:t>Colonizers built little infrastructure (only to get resources)</a:t>
            </a:r>
          </a:p>
          <a:p>
            <a:r>
              <a:rPr lang="en-US" dirty="0"/>
              <a:t> </a:t>
            </a:r>
            <a:r>
              <a:rPr lang="en-US" dirty="0" smtClean="0"/>
              <a:t>Years of civil war destroyed infrastructure</a:t>
            </a:r>
          </a:p>
          <a:p>
            <a:r>
              <a:rPr lang="en-US" dirty="0" smtClean="0"/>
              <a:t>Large numbers of the population uneducated</a:t>
            </a:r>
          </a:p>
          <a:p>
            <a:r>
              <a:rPr lang="en-US" dirty="0" smtClean="0"/>
              <a:t>Limited experience with multiparty democracies</a:t>
            </a:r>
          </a:p>
          <a:p>
            <a:r>
              <a:rPr lang="en-US" b="1" u="sng" dirty="0" smtClean="0"/>
              <a:t>Brain Drain – </a:t>
            </a:r>
            <a:r>
              <a:rPr lang="en-US" dirty="0" smtClean="0"/>
              <a:t>emigration of knowledgeable, well-educated and skilled professionals from their home country to another country.</a:t>
            </a:r>
            <a:endParaRPr lang="en-US" b="1" u="sng" dirty="0"/>
          </a:p>
        </p:txBody>
      </p:sp>
      <p:pic>
        <p:nvPicPr>
          <p:cNvPr id="4" name="Picture 3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725" y="5102621"/>
            <a:ext cx="3606800" cy="1708854"/>
          </a:xfrm>
          <a:prstGeom prst="rect">
            <a:avLst/>
          </a:prstGeom>
        </p:spPr>
      </p:pic>
      <p:pic>
        <p:nvPicPr>
          <p:cNvPr id="5" name="Picture 4" descr="images-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012" y="5230713"/>
            <a:ext cx="2298700" cy="1384063"/>
          </a:xfrm>
          <a:prstGeom prst="rect">
            <a:avLst/>
          </a:prstGeom>
        </p:spPr>
      </p:pic>
      <p:pic>
        <p:nvPicPr>
          <p:cNvPr id="6" name="Picture 5" descr="images-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76" y="5600127"/>
            <a:ext cx="2699635" cy="10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9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1847</TotalTime>
  <Words>658</Words>
  <Application>Microsoft Macintosh PowerPoint</Application>
  <PresentationFormat>On-screen Show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Capital</vt:lpstr>
      <vt:lpstr>Economic Development</vt:lpstr>
      <vt:lpstr>Economic Development in Sub-Saharan Africa</vt:lpstr>
      <vt:lpstr>The Legacy of European Colonialism</vt:lpstr>
      <vt:lpstr>The Legacy of Colonialism </vt:lpstr>
      <vt:lpstr>Photos of Conflict </vt:lpstr>
      <vt:lpstr>Level of Development</vt:lpstr>
      <vt:lpstr>Challenges to Development</vt:lpstr>
      <vt:lpstr>Challenges to Development</vt:lpstr>
      <vt:lpstr>Lack of Infrastructure</vt:lpstr>
      <vt:lpstr>Question – Think About</vt:lpstr>
      <vt:lpstr>HIV/AIDS</vt:lpstr>
      <vt:lpstr>HIV/AIDS</vt:lpstr>
      <vt:lpstr>Cholera</vt:lpstr>
      <vt:lpstr>Malaria</vt:lpstr>
      <vt:lpstr>Interesting </vt:lpstr>
      <vt:lpstr>Question - Answer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Development</dc:title>
  <dc:creator>default</dc:creator>
  <cp:lastModifiedBy>Rebecca Smith</cp:lastModifiedBy>
  <cp:revision>29</cp:revision>
  <dcterms:created xsi:type="dcterms:W3CDTF">2015-03-24T20:58:44Z</dcterms:created>
  <dcterms:modified xsi:type="dcterms:W3CDTF">2016-11-17T14:22:37Z</dcterms:modified>
</cp:coreProperties>
</file>