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4"/>
  </p:handoutMasterIdLst>
  <p:sldIdLst>
    <p:sldId id="267" r:id="rId2"/>
    <p:sldId id="276" r:id="rId3"/>
    <p:sldId id="256" r:id="rId4"/>
    <p:sldId id="272" r:id="rId5"/>
    <p:sldId id="273" r:id="rId6"/>
    <p:sldId id="274" r:id="rId7"/>
    <p:sldId id="275" r:id="rId8"/>
    <p:sldId id="277" r:id="rId9"/>
    <p:sldId id="278" r:id="rId10"/>
    <p:sldId id="260" r:id="rId11"/>
    <p:sldId id="259" r:id="rId12"/>
    <p:sldId id="269" r:id="rId13"/>
    <p:sldId id="268" r:id="rId14"/>
    <p:sldId id="257" r:id="rId15"/>
    <p:sldId id="258" r:id="rId16"/>
    <p:sldId id="266" r:id="rId17"/>
    <p:sldId id="270" r:id="rId18"/>
    <p:sldId id="262" r:id="rId19"/>
    <p:sldId id="263" r:id="rId20"/>
    <p:sldId id="261" r:id="rId21"/>
    <p:sldId id="264" r:id="rId22"/>
    <p:sldId id="27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1" d="100"/>
          <a:sy n="41" d="100"/>
        </p:scale>
        <p:origin x="-1360" y="-9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7E9B64-D59B-4E92-AC19-D07411DE936C}" type="datetimeFigureOut">
              <a:rPr lang="en-US" smtClean="0"/>
              <a:pPr/>
              <a:t>9/8/16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546F21-7393-4D52-9C8C-C2EC824F5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3197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12CC-68EB-4C4A-9575-BB5B3098FE71}" type="datetimeFigureOut">
              <a:rPr lang="en-US" smtClean="0"/>
              <a:pPr/>
              <a:t>9/8/16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3D93F1-0C11-4FDE-99C2-087BE71D9A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12CC-68EB-4C4A-9575-BB5B3098FE71}" type="datetimeFigureOut">
              <a:rPr lang="en-US" smtClean="0"/>
              <a:pPr/>
              <a:t>9/8/16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D93F1-0C11-4FDE-99C2-087BE71D9A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12CC-68EB-4C4A-9575-BB5B3098FE71}" type="datetimeFigureOut">
              <a:rPr lang="en-US" smtClean="0"/>
              <a:pPr/>
              <a:t>9/8/16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D93F1-0C11-4FDE-99C2-087BE71D9A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12CC-68EB-4C4A-9575-BB5B3098FE71}" type="datetimeFigureOut">
              <a:rPr lang="en-US" smtClean="0"/>
              <a:pPr/>
              <a:t>9/8/16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D93F1-0C11-4FDE-99C2-087BE71D9A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12CC-68EB-4C4A-9575-BB5B3098FE71}" type="datetimeFigureOut">
              <a:rPr lang="en-US" smtClean="0"/>
              <a:pPr/>
              <a:t>9/8/16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3D93F1-0C11-4FDE-99C2-087BE71D9A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12CC-68EB-4C4A-9575-BB5B3098FE71}" type="datetimeFigureOut">
              <a:rPr lang="en-US" smtClean="0"/>
              <a:pPr/>
              <a:t>9/8/16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D93F1-0C11-4FDE-99C2-087BE71D9A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12CC-68EB-4C4A-9575-BB5B3098FE71}" type="datetimeFigureOut">
              <a:rPr lang="en-US" smtClean="0"/>
              <a:pPr/>
              <a:t>9/8/16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D93F1-0C11-4FDE-99C2-087BE71D9A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12CC-68EB-4C4A-9575-BB5B3098FE71}" type="datetimeFigureOut">
              <a:rPr lang="en-US" smtClean="0"/>
              <a:pPr/>
              <a:t>9/8/16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D93F1-0C11-4FDE-99C2-087BE71D9A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12CC-68EB-4C4A-9575-BB5B3098FE71}" type="datetimeFigureOut">
              <a:rPr lang="en-US" smtClean="0"/>
              <a:pPr/>
              <a:t>9/8/16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D93F1-0C11-4FDE-99C2-087BE71D9A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12CC-68EB-4C4A-9575-BB5B3098FE71}" type="datetimeFigureOut">
              <a:rPr lang="en-US" smtClean="0"/>
              <a:pPr/>
              <a:t>9/8/16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D93F1-0C11-4FDE-99C2-087BE71D9A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12CC-68EB-4C4A-9575-BB5B3098FE71}" type="datetimeFigureOut">
              <a:rPr lang="en-US" smtClean="0"/>
              <a:pPr/>
              <a:t>9/8/16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3D93F1-0C11-4FDE-99C2-087BE71D9A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D0412CC-68EB-4C4A-9575-BB5B3098FE71}" type="datetimeFigureOut">
              <a:rPr lang="en-US" smtClean="0"/>
              <a:pPr/>
              <a:t>9/8/16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913D93F1-0C11-4FDE-99C2-087BE71D9A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jpeg"/><Relationship Id="rId3" Type="http://schemas.openxmlformats.org/officeDocument/2006/relationships/image" Target="../media/image13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eg"/><Relationship Id="rId3" Type="http://schemas.openxmlformats.org/officeDocument/2006/relationships/image" Target="../media/image19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1.png"/><Relationship Id="rId3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8924"/>
            <a:ext cx="8839200" cy="266700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Economic Geography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10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b="1" u="sng" dirty="0" smtClean="0">
                <a:solidFill>
                  <a:srgbClr val="526DB0"/>
                </a:solidFill>
                <a:cs typeface="Arial" pitchFamily="34" charset="0"/>
              </a:rPr>
              <a:t>Infrastructure</a:t>
            </a:r>
            <a:r>
              <a:rPr lang="en-US" sz="2000" dirty="0" smtClean="0">
                <a:solidFill>
                  <a:srgbClr val="526DB0"/>
                </a:solidFill>
                <a:cs typeface="Arial" pitchFamily="34" charset="0"/>
              </a:rPr>
              <a:t> – Basic support systems needed to keep an economy going and economic growth.</a:t>
            </a:r>
            <a:endParaRPr lang="en-US" sz="2000" dirty="0">
              <a:solidFill>
                <a:srgbClr val="526DB0"/>
              </a:solidFill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62200" y="1676400"/>
            <a:ext cx="3962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lvl="1" indent="-571500"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Transportation 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Communication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Technology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218" y="3200401"/>
            <a:ext cx="4850781" cy="3429000"/>
          </a:xfrm>
          <a:prstGeom prst="rect">
            <a:avLst/>
          </a:prstGeom>
        </p:spPr>
      </p:pic>
      <p:pic>
        <p:nvPicPr>
          <p:cNvPr id="7170" name="Picture 2" descr="http://affordablehousinginstitute.org/blogs/us/wp-content/uploads/infrastruct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93959"/>
            <a:ext cx="3886200" cy="37640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73719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-228600" y="685800"/>
            <a:ext cx="4572000" cy="4691063"/>
          </a:xfrm>
        </p:spPr>
        <p:txBody>
          <a:bodyPr>
            <a:normAutofit/>
          </a:bodyPr>
          <a:lstStyle/>
          <a:p>
            <a:pPr lvl="1">
              <a:buFont typeface="Wingdings" pitchFamily="2" charset="2"/>
              <a:buChar char="­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Non-renewable resource: cannot be replaced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Ex: oil</a:t>
            </a:r>
          </a:p>
          <a:p>
            <a:pPr lvl="1">
              <a:buFont typeface="Wingdings" pitchFamily="2" charset="2"/>
              <a:buChar char="­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Renewable resource: 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can be replaced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Ex: timber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3008313" cy="685800"/>
          </a:xfrm>
        </p:spPr>
        <p:txBody>
          <a:bodyPr>
            <a:normAutofit fontScale="90000"/>
          </a:bodyPr>
          <a:lstStyle/>
          <a:p>
            <a:r>
              <a:rPr lang="en-US" sz="2400" i="1" dirty="0" smtClean="0">
                <a:latin typeface="Arial" pitchFamily="34" charset="0"/>
                <a:cs typeface="Arial" pitchFamily="34" charset="0"/>
              </a:rPr>
              <a:t>Natural Resources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http://sepmstrata.org/Libya-Hassan/Libyan-Figures/Fig3.GasOi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3907152"/>
            <a:ext cx="3962399" cy="2950848"/>
          </a:xfrm>
          <a:prstGeom prst="rect">
            <a:avLst/>
          </a:prstGeom>
          <a:noFill/>
        </p:spPr>
      </p:pic>
      <p:pic>
        <p:nvPicPr>
          <p:cNvPr id="8194" name="Picture 2" descr="http://3.bp.blogspot.com/_Ci42_caweig/TDwaq1EdWRI/AAAAAAAAAAs/2rg-pKoGteo/s1600/rainforest-destruc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438400"/>
            <a:ext cx="3200400" cy="2129498"/>
          </a:xfrm>
          <a:prstGeom prst="rect">
            <a:avLst/>
          </a:prstGeom>
          <a:noFill/>
        </p:spPr>
      </p:pic>
      <p:pic>
        <p:nvPicPr>
          <p:cNvPr id="8196" name="Picture 4" descr="http://www.gosolarenergyforlife.com/wp-content/uploads/2010/08/Oi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76872" y="0"/>
            <a:ext cx="2167128" cy="2743200"/>
          </a:xfrm>
          <a:prstGeom prst="rect">
            <a:avLst/>
          </a:prstGeom>
          <a:noFill/>
        </p:spPr>
      </p:pic>
      <p:pic>
        <p:nvPicPr>
          <p:cNvPr id="8198" name="Picture 6" descr="http://www.planetmattersandmore.com/wp-content/uploads/2012/04/wind-turbine-far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0"/>
            <a:ext cx="2590800" cy="2362200"/>
          </a:xfrm>
          <a:prstGeom prst="rect">
            <a:avLst/>
          </a:prstGeom>
          <a:noFill/>
        </p:spPr>
      </p:pic>
      <p:pic>
        <p:nvPicPr>
          <p:cNvPr id="8200" name="Picture 8" descr="http://www.smartmines.com/main_files/Strip_coal_minin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038600"/>
            <a:ext cx="3886200" cy="28194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5983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Level of wealth, comfort &amp; material goods.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Standard of Living</a:t>
            </a:r>
            <a:endParaRPr lang="en-US" sz="4000" dirty="0"/>
          </a:p>
        </p:txBody>
      </p:sp>
      <p:pic>
        <p:nvPicPr>
          <p:cNvPr id="25606" name="Picture 6" descr="http://cdn.dipity.com/uploads/events/3ba5a84a5309edec492bb186eb258bb3_1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0"/>
            <a:ext cx="4648200" cy="2989548"/>
          </a:xfrm>
          <a:prstGeom prst="rect">
            <a:avLst/>
          </a:prstGeom>
          <a:noFill/>
        </p:spPr>
      </p:pic>
      <p:pic>
        <p:nvPicPr>
          <p:cNvPr id="25608" name="Picture 8" descr="http://www.ci.jerome.id.us/wwwroot/userfiles/images/nice_nghborhd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1590" y="3124200"/>
            <a:ext cx="4822410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276600" cy="2546350"/>
          </a:xfrm>
        </p:spPr>
        <p:txBody>
          <a:bodyPr>
            <a:noAutofit/>
          </a:bodyPr>
          <a:lstStyle/>
          <a:p>
            <a:r>
              <a:rPr lang="en-US" sz="4400" dirty="0" smtClean="0">
                <a:latin typeface="Arial" pitchFamily="34" charset="0"/>
                <a:cs typeface="Arial" pitchFamily="34" charset="0"/>
              </a:rPr>
              <a:t>Levels of Economic Activity</a:t>
            </a:r>
            <a:endParaRPr lang="en-US" sz="4400" dirty="0"/>
          </a:p>
        </p:txBody>
      </p:sp>
      <p:sp>
        <p:nvSpPr>
          <p:cNvPr id="5" name="Isosceles Triangle 4"/>
          <p:cNvSpPr/>
          <p:nvPr/>
        </p:nvSpPr>
        <p:spPr>
          <a:xfrm>
            <a:off x="2133600" y="685800"/>
            <a:ext cx="7010400" cy="5791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800600" y="55626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Primary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648200" y="44196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Secondary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800600" y="28194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Tertiary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0" y="13716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Quaternary</a:t>
            </a:r>
            <a:endParaRPr lang="en-US" sz="32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2819400" y="5257800"/>
            <a:ext cx="5638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581400" y="4114800"/>
            <a:ext cx="4114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495800" y="2514600"/>
            <a:ext cx="2286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81000"/>
            <a:ext cx="3728852" cy="279070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1905000"/>
            <a:ext cx="3429000" cy="4691063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Primary activity – </a:t>
            </a: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collecting raw goods, growing, harvesting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(farmers, mining)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Secondary activity – </a:t>
            </a: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creating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(manufacturing, automobile production, construction)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i="1" dirty="0" smtClean="0">
                <a:latin typeface="Arial" pitchFamily="34" charset="0"/>
                <a:cs typeface="Arial" pitchFamily="34" charset="0"/>
              </a:rPr>
              <a:t>Levels of Economic Activity</a:t>
            </a:r>
            <a:endParaRPr lang="en-US" sz="20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581400"/>
            <a:ext cx="34544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72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609600"/>
            <a:ext cx="3797300" cy="27432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1828800"/>
            <a:ext cx="3352800" cy="4691063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Britannic Bold" pitchFamily="34" charset="0"/>
              </a:rPr>
              <a:t>Tertiary activity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</a:rPr>
              <a:t>– </a:t>
            </a:r>
            <a:r>
              <a:rPr lang="en-US" sz="2400" u="sng" dirty="0" smtClean="0">
                <a:latin typeface="Times New Roman" pitchFamily="18" charset="0"/>
              </a:rPr>
              <a:t>professionals </a:t>
            </a:r>
            <a:r>
              <a:rPr lang="en-US" sz="2400" dirty="0" smtClean="0">
                <a:latin typeface="Times New Roman" pitchFamily="18" charset="0"/>
              </a:rPr>
              <a:t> </a:t>
            </a:r>
          </a:p>
          <a:p>
            <a:r>
              <a:rPr lang="en-US" sz="2400" dirty="0" smtClean="0">
                <a:latin typeface="Times New Roman" pitchFamily="18" charset="0"/>
              </a:rPr>
              <a:t>(teachers, lawyers, salesperson)</a:t>
            </a:r>
          </a:p>
          <a:p>
            <a:endParaRPr lang="en-US" sz="2400" dirty="0" smtClean="0">
              <a:latin typeface="Times New Roman" pitchFamily="18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Britannic Bold" pitchFamily="34" charset="0"/>
              </a:rPr>
              <a:t>Quaternary activity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</a:rPr>
              <a:t>– </a:t>
            </a:r>
            <a:r>
              <a:rPr lang="en-US" sz="2400" u="sng" dirty="0" smtClean="0">
                <a:latin typeface="Times New Roman" pitchFamily="18" charset="0"/>
              </a:rPr>
              <a:t>information, research, management services</a:t>
            </a:r>
          </a:p>
          <a:p>
            <a:r>
              <a:rPr lang="en-US" sz="2400" dirty="0" smtClean="0">
                <a:latin typeface="Times New Roman" pitchFamily="18" charset="0"/>
              </a:rPr>
              <a:t>(principal, medical research, professors)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i="1" dirty="0" smtClean="0">
                <a:latin typeface="Arial" pitchFamily="34" charset="0"/>
                <a:cs typeface="Arial" pitchFamily="34" charset="0"/>
              </a:rPr>
              <a:t>Levels of Economic Activity</a:t>
            </a:r>
            <a:endParaRPr lang="en-US" sz="20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810000"/>
            <a:ext cx="2690648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950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48400" cy="1143000"/>
          </a:xfrm>
        </p:spPr>
        <p:txBody>
          <a:bodyPr/>
          <a:lstStyle/>
          <a:p>
            <a:r>
              <a:rPr lang="en-US" dirty="0" smtClean="0"/>
              <a:t>Strong Economies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Have stable infrastructure.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Transform resources into goods (industry).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Have a high per capita income.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Have many different types of professions (varied economy).</a:t>
            </a:r>
            <a:endParaRPr lang="en-US" dirty="0"/>
          </a:p>
        </p:txBody>
      </p:sp>
      <p:pic>
        <p:nvPicPr>
          <p:cNvPr id="6146" name="Picture 2" descr="http://www.nabc.nl/Portals/0/images/going-up-550x4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"/>
            <a:ext cx="3124199" cy="24141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Levels of Economic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3 levels of economic development.</a:t>
            </a:r>
          </a:p>
          <a:p>
            <a:r>
              <a:rPr lang="en-US" dirty="0" smtClean="0"/>
              <a:t>Countries are categorized depending on infrastructure &amp; economic activity. 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(Ask yourself) </a:t>
            </a:r>
            <a:endParaRPr lang="en-US" dirty="0"/>
          </a:p>
          <a:p>
            <a:r>
              <a:rPr lang="en-US" dirty="0" smtClean="0"/>
              <a:t>How would you rank </a:t>
            </a:r>
          </a:p>
          <a:p>
            <a:pPr marL="0" indent="0">
              <a:buNone/>
            </a:pPr>
            <a:r>
              <a:rPr lang="en-US" dirty="0" smtClean="0"/>
              <a:t>or rate this country?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3754188"/>
            <a:ext cx="4648200" cy="309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2671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i="1" dirty="0" smtClean="0">
                <a:latin typeface="Arial" pitchFamily="34" charset="0"/>
                <a:cs typeface="Arial" pitchFamily="34" charset="0"/>
              </a:rPr>
              <a:t>Less Developed Nations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0" y="1447800"/>
            <a:ext cx="5562600" cy="5257800"/>
          </a:xfrm>
        </p:spPr>
        <p:txBody>
          <a:bodyPr>
            <a:normAutofit fontScale="40000" lnSpcReduction="20000"/>
          </a:bodyPr>
          <a:lstStyle/>
          <a:p>
            <a:r>
              <a:rPr lang="en-US" sz="4400" dirty="0">
                <a:latin typeface="Arial" pitchFamily="34" charset="0"/>
                <a:cs typeface="Arial" pitchFamily="34" charset="0"/>
              </a:rPr>
              <a:t>Lower levels of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prosperity</a:t>
            </a:r>
          </a:p>
          <a:p>
            <a:endParaRPr lang="en-US" sz="4400" dirty="0">
              <a:latin typeface="Arial" pitchFamily="34" charset="0"/>
              <a:cs typeface="Arial" pitchFamily="34" charset="0"/>
            </a:endParaRPr>
          </a:p>
          <a:p>
            <a:r>
              <a:rPr lang="en-US" sz="4400" dirty="0">
                <a:latin typeface="Arial" pitchFamily="34" charset="0"/>
                <a:cs typeface="Arial" pitchFamily="34" charset="0"/>
              </a:rPr>
              <a:t>Lack of adequate industries – few jobs available. </a:t>
            </a:r>
            <a:endParaRPr lang="en-US" sz="4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4400" dirty="0">
              <a:latin typeface="Arial" pitchFamily="34" charset="0"/>
              <a:cs typeface="Arial" pitchFamily="34" charset="0"/>
            </a:endParaRPr>
          </a:p>
          <a:p>
            <a:r>
              <a:rPr lang="en-US" sz="4400" dirty="0">
                <a:latin typeface="Arial" pitchFamily="34" charset="0"/>
                <a:cs typeface="Arial" pitchFamily="34" charset="0"/>
              </a:rPr>
              <a:t>Lack of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education</a:t>
            </a:r>
          </a:p>
          <a:p>
            <a:endParaRPr lang="en-US" sz="4400" dirty="0">
              <a:latin typeface="Arial" pitchFamily="34" charset="0"/>
              <a:cs typeface="Arial" pitchFamily="34" charset="0"/>
            </a:endParaRPr>
          </a:p>
          <a:p>
            <a:r>
              <a:rPr lang="en-US" sz="4400" dirty="0">
                <a:latin typeface="Arial" pitchFamily="34" charset="0"/>
                <a:cs typeface="Arial" pitchFamily="34" charset="0"/>
              </a:rPr>
              <a:t>Lack modern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technology</a:t>
            </a:r>
          </a:p>
          <a:p>
            <a:endParaRPr lang="en-US" sz="4400" dirty="0">
              <a:latin typeface="Arial" pitchFamily="34" charset="0"/>
              <a:cs typeface="Arial" pitchFamily="34" charset="0"/>
            </a:endParaRPr>
          </a:p>
          <a:p>
            <a:r>
              <a:rPr lang="en-US" sz="4400" dirty="0" smtClean="0">
                <a:latin typeface="Arial" pitchFamily="34" charset="0"/>
                <a:cs typeface="Arial" pitchFamily="34" charset="0"/>
              </a:rPr>
              <a:t>Most 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families grow their own food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subsistence farming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endParaRPr lang="en-US" sz="4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4400" dirty="0" smtClean="0">
                <a:latin typeface="Arial" pitchFamily="34" charset="0"/>
                <a:cs typeface="Arial" pitchFamily="34" charset="0"/>
              </a:rPr>
              <a:t>Poor 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Infrastructure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– little 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access to modern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transportations and few developed road systems.</a:t>
            </a:r>
            <a:endParaRPr lang="en-US" sz="4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990600"/>
            <a:ext cx="3276600" cy="2287438"/>
          </a:xfrm>
        </p:spPr>
      </p:pic>
      <p:pic>
        <p:nvPicPr>
          <p:cNvPr id="4098" name="Picture 2" descr="http://www.konbitsante.org/_images-base/faqs_street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733800"/>
            <a:ext cx="3352800" cy="25208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7564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295401"/>
            <a:ext cx="8915400" cy="2590800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6400" dirty="0" smtClean="0">
                <a:latin typeface="Arial" pitchFamily="34" charset="0"/>
                <a:cs typeface="Arial" pitchFamily="34" charset="0"/>
              </a:rPr>
              <a:t>Mid-standard </a:t>
            </a:r>
            <a:r>
              <a:rPr lang="en-US" sz="6400" dirty="0">
                <a:latin typeface="Arial" pitchFamily="34" charset="0"/>
                <a:cs typeface="Arial" pitchFamily="34" charset="0"/>
              </a:rPr>
              <a:t>of </a:t>
            </a:r>
            <a:r>
              <a:rPr lang="en-US" sz="6400" dirty="0" smtClean="0">
                <a:latin typeface="Arial" pitchFamily="34" charset="0"/>
                <a:cs typeface="Arial" pitchFamily="34" charset="0"/>
              </a:rPr>
              <a:t>living</a:t>
            </a:r>
            <a:endParaRPr lang="en-US" sz="6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6400" dirty="0" smtClean="0">
                <a:latin typeface="Arial" pitchFamily="34" charset="0"/>
                <a:cs typeface="Arial" pitchFamily="34" charset="0"/>
              </a:rPr>
              <a:t>Gaining higher levels of education</a:t>
            </a:r>
            <a:endParaRPr lang="en-US" sz="6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6400" dirty="0" smtClean="0">
                <a:latin typeface="Arial" pitchFamily="34" charset="0"/>
                <a:cs typeface="Arial" pitchFamily="34" charset="0"/>
              </a:rPr>
              <a:t>Gaining higher </a:t>
            </a:r>
            <a:r>
              <a:rPr lang="en-US" sz="6400" dirty="0">
                <a:latin typeface="Arial" pitchFamily="34" charset="0"/>
                <a:cs typeface="Arial" pitchFamily="34" charset="0"/>
              </a:rPr>
              <a:t>levels of health </a:t>
            </a:r>
            <a:r>
              <a:rPr lang="en-US" sz="6400" dirty="0" smtClean="0">
                <a:latin typeface="Arial" pitchFamily="34" charset="0"/>
                <a:cs typeface="Arial" pitchFamily="34" charset="0"/>
              </a:rPr>
              <a:t>care </a:t>
            </a:r>
            <a:endParaRPr lang="en-US" sz="6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6400" dirty="0">
                <a:latin typeface="Arial" pitchFamily="34" charset="0"/>
                <a:cs typeface="Arial" pitchFamily="34" charset="0"/>
              </a:rPr>
              <a:t>Transportation – </a:t>
            </a:r>
            <a:r>
              <a:rPr lang="en-US" sz="6400" dirty="0" smtClean="0">
                <a:latin typeface="Arial" pitchFamily="34" charset="0"/>
                <a:cs typeface="Arial" pitchFamily="34" charset="0"/>
              </a:rPr>
              <a:t>more  types </a:t>
            </a:r>
            <a:r>
              <a:rPr lang="en-US" sz="6400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sz="6400" dirty="0" smtClean="0">
                <a:latin typeface="Arial" pitchFamily="34" charset="0"/>
                <a:cs typeface="Arial" pitchFamily="34" charset="0"/>
              </a:rPr>
              <a:t>access</a:t>
            </a:r>
            <a:endParaRPr lang="en-US" sz="6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6400" dirty="0">
                <a:latin typeface="Arial" pitchFamily="34" charset="0"/>
                <a:cs typeface="Arial" pitchFamily="34" charset="0"/>
              </a:rPr>
              <a:t>Communication facilities </a:t>
            </a:r>
            <a:endParaRPr lang="en-US" sz="6400" u="sng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6400" dirty="0" smtClean="0">
                <a:latin typeface="Arial" pitchFamily="34" charset="0"/>
                <a:cs typeface="Arial" pitchFamily="34" charset="0"/>
              </a:rPr>
              <a:t>More </a:t>
            </a:r>
            <a:r>
              <a:rPr lang="en-US" sz="6400" dirty="0">
                <a:latin typeface="Arial" pitchFamily="34" charset="0"/>
                <a:cs typeface="Arial" pitchFamily="34" charset="0"/>
              </a:rPr>
              <a:t>food </a:t>
            </a:r>
            <a:r>
              <a:rPr lang="en-US" sz="6400" dirty="0" smtClean="0">
                <a:latin typeface="Arial" pitchFamily="34" charset="0"/>
                <a:cs typeface="Arial" pitchFamily="34" charset="0"/>
              </a:rPr>
              <a:t>available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6400" dirty="0" smtClean="0">
                <a:latin typeface="Arial" pitchFamily="34" charset="0"/>
                <a:cs typeface="Arial" pitchFamily="34" charset="0"/>
              </a:rPr>
              <a:t>More </a:t>
            </a:r>
            <a:r>
              <a:rPr lang="en-US" sz="6400" dirty="0">
                <a:latin typeface="Arial" pitchFamily="34" charset="0"/>
                <a:cs typeface="Arial" pitchFamily="34" charset="0"/>
              </a:rPr>
              <a:t>manufacturing and service </a:t>
            </a:r>
            <a:r>
              <a:rPr lang="en-US" sz="6400" dirty="0" smtClean="0">
                <a:latin typeface="Arial" pitchFamily="34" charset="0"/>
                <a:cs typeface="Arial" pitchFamily="34" charset="0"/>
              </a:rPr>
              <a:t>jobs</a:t>
            </a:r>
            <a:endParaRPr lang="en-US" sz="6400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848600" cy="838200"/>
          </a:xfrm>
        </p:spPr>
        <p:txBody>
          <a:bodyPr>
            <a:normAutofit fontScale="90000"/>
          </a:bodyPr>
          <a:lstStyle/>
          <a:p>
            <a:r>
              <a:rPr lang="en-US" sz="4000" i="1" dirty="0" smtClean="0">
                <a:latin typeface="Arial" pitchFamily="34" charset="0"/>
                <a:cs typeface="Arial" pitchFamily="34" charset="0"/>
              </a:rPr>
              <a:t>Newly Industrialized Nations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http://www.esd.ornl.gov/eess/global_change/images/develop_ho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876675"/>
            <a:ext cx="4290701" cy="2981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64572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What is an economy? </a:t>
            </a:r>
          </a:p>
          <a:p>
            <a:endParaRPr lang="en-US" dirty="0"/>
          </a:p>
          <a:p>
            <a:r>
              <a:rPr lang="en-US" dirty="0" smtClean="0"/>
              <a:t>How do economies change? </a:t>
            </a:r>
          </a:p>
          <a:p>
            <a:endParaRPr lang="en-US" dirty="0"/>
          </a:p>
          <a:p>
            <a:r>
              <a:rPr lang="en-US" dirty="0" smtClean="0"/>
              <a:t>How does the role of government change in economies around the world?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7902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0" y="1447800"/>
            <a:ext cx="3465513" cy="5410201"/>
          </a:xfrm>
        </p:spPr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High standard of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living</a:t>
            </a: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High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levels of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education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High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levels of health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care</a:t>
            </a:r>
          </a:p>
          <a:p>
            <a:pPr>
              <a:buFont typeface="Arial" pitchFamily="34" charset="0"/>
              <a:buChar char="•"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Transportation – many types and a lot of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availability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Good </a:t>
            </a:r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Infrastructure</a:t>
            </a:r>
          </a:p>
          <a:p>
            <a:endParaRPr lang="en-US" sz="2000" u="sng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Consume more food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Live longer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3429000" cy="1219200"/>
          </a:xfrm>
        </p:spPr>
        <p:txBody>
          <a:bodyPr>
            <a:normAutofit/>
          </a:bodyPr>
          <a:lstStyle/>
          <a:p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More </a:t>
            </a:r>
            <a:r>
              <a:rPr lang="en-US" sz="2000" dirty="0" smtClean="0">
                <a:cs typeface="Arial" pitchFamily="34" charset="0"/>
              </a:rPr>
              <a:t>Developed </a:t>
            </a:r>
            <a:r>
              <a:rPr lang="en-US" sz="2000" dirty="0">
                <a:cs typeface="Arial" pitchFamily="34" charset="0"/>
              </a:rPr>
              <a:t>Nations</a:t>
            </a:r>
          </a:p>
        </p:txBody>
      </p:sp>
      <p:pic>
        <p:nvPicPr>
          <p:cNvPr id="2050" name="Picture 2" descr="http://upload.wikimedia.org/wikipedia/commons/thumb/f/f4/Map_of_Developed_Countries_(CIA_World_Factbook_2008).png/800px-Map_of_Developed_Countries_(CIA_World_Factbook_2008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0"/>
            <a:ext cx="5562600" cy="3581400"/>
          </a:xfrm>
          <a:prstGeom prst="rect">
            <a:avLst/>
          </a:prstGeom>
          <a:noFill/>
        </p:spPr>
      </p:pic>
      <p:pic>
        <p:nvPicPr>
          <p:cNvPr id="2054" name="Picture 6" descr="http://static.howstuffworks.com/gif/houston-city-guide-ga-1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657600"/>
            <a:ext cx="4842710" cy="32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46689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http://4.bp.blogspot.com/_dNgH8SgSilg/SwNP3KKmrsI/AAAAAAAAAD0/8N342cIb-dM/s1600/developing+countri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19800" y="762000"/>
            <a:ext cx="3429000" cy="11541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300" b="1" dirty="0" smtClean="0">
                <a:latin typeface="Comic Sans MS" pitchFamily="66" charset="0"/>
              </a:rPr>
              <a:t>Less Developed or</a:t>
            </a:r>
          </a:p>
          <a:p>
            <a:r>
              <a:rPr lang="en-US" sz="2300" b="1" dirty="0" smtClean="0">
                <a:latin typeface="Comic Sans MS" pitchFamily="66" charset="0"/>
              </a:rPr>
              <a:t>Newly Industrialized Nation</a:t>
            </a:r>
            <a:endParaRPr lang="en-US" sz="2300" b="1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419600"/>
            <a:ext cx="2362200" cy="1600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omic Sans MS" pitchFamily="66" charset="0"/>
              </a:rPr>
              <a:t>More</a:t>
            </a:r>
          </a:p>
          <a:p>
            <a:r>
              <a:rPr lang="en-US" sz="3200" b="1" dirty="0" smtClean="0">
                <a:latin typeface="Comic Sans MS" pitchFamily="66" charset="0"/>
              </a:rPr>
              <a:t>Developed Nation</a:t>
            </a:r>
            <a:endParaRPr lang="en-US" sz="32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838200"/>
            <a:ext cx="6400800" cy="46910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idea the the world is becoming more connected through trade, technology, and transportation. 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28600"/>
            <a:ext cx="3733800" cy="116205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+mn-lt"/>
              </a:rPr>
              <a:t>Globalization </a:t>
            </a:r>
            <a:endParaRPr lang="en-US" sz="3200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057400"/>
            <a:ext cx="812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284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381000" y="1447800"/>
            <a:ext cx="4038600" cy="4691063"/>
          </a:xfrm>
        </p:spPr>
        <p:txBody>
          <a:bodyPr>
            <a:normAutofit/>
          </a:bodyPr>
          <a:lstStyle/>
          <a:p>
            <a:pPr marL="342900" indent="-342900">
              <a:lnSpc>
                <a:spcPct val="80000"/>
              </a:lnSpc>
              <a:buFont typeface="Arial"/>
              <a:buChar char="•"/>
            </a:pPr>
            <a:r>
              <a:rPr lang="en-US" sz="2400" dirty="0" smtClean="0">
                <a:latin typeface="Copperplate Gothic Bold" pitchFamily="34" charset="0"/>
              </a:rPr>
              <a:t>Traditional economy</a:t>
            </a:r>
            <a:r>
              <a:rPr lang="en-US" sz="2400" dirty="0" smtClean="0">
                <a:latin typeface="Times New Roman" pitchFamily="18" charset="0"/>
              </a:rPr>
              <a:t> </a:t>
            </a:r>
          </a:p>
          <a:p>
            <a:pPr marL="342900" indent="-342900">
              <a:lnSpc>
                <a:spcPct val="80000"/>
              </a:lnSpc>
              <a:buFont typeface="Arial"/>
              <a:buChar char="•"/>
            </a:pPr>
            <a:r>
              <a:rPr lang="en-US" sz="2400" dirty="0" smtClean="0">
                <a:latin typeface="Copperplate Gothic Bold" pitchFamily="34" charset="0"/>
              </a:rPr>
              <a:t>Command/Communism economy</a:t>
            </a:r>
            <a:r>
              <a:rPr lang="en-US" sz="2400" dirty="0" smtClean="0">
                <a:latin typeface="Times New Roman" pitchFamily="18" charset="0"/>
              </a:rPr>
              <a:t> </a:t>
            </a:r>
          </a:p>
          <a:p>
            <a:pPr marL="342900" indent="-342900">
              <a:lnSpc>
                <a:spcPct val="80000"/>
              </a:lnSpc>
              <a:buFont typeface="Arial"/>
              <a:buChar char="•"/>
            </a:pPr>
            <a:r>
              <a:rPr lang="en-US" sz="2400" dirty="0" smtClean="0">
                <a:latin typeface="Copperplate Gothic Bold" pitchFamily="34" charset="0"/>
              </a:rPr>
              <a:t>Market/free enterprise/capitalism economy</a:t>
            </a:r>
            <a:r>
              <a:rPr lang="en-US" sz="2400" dirty="0" smtClean="0">
                <a:latin typeface="Times New Roman" pitchFamily="18" charset="0"/>
              </a:rPr>
              <a:t> </a:t>
            </a:r>
          </a:p>
          <a:p>
            <a:pPr marL="342900" indent="-342900">
              <a:lnSpc>
                <a:spcPct val="80000"/>
              </a:lnSpc>
              <a:buFont typeface="Arial"/>
              <a:buChar char="•"/>
            </a:pPr>
            <a:r>
              <a:rPr lang="en-US" sz="2400" dirty="0" smtClean="0">
                <a:latin typeface="Copperplate Gothic Bold" pitchFamily="34" charset="0"/>
              </a:rPr>
              <a:t>Mixed/socialism economy</a:t>
            </a:r>
            <a:r>
              <a:rPr lang="en-US" sz="2400" dirty="0" smtClean="0">
                <a:latin typeface="Times New Roman" pitchFamily="18" charset="0"/>
              </a:rPr>
              <a:t> 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4419600" cy="116205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Types of Economic Systems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1266" name="Picture 2" descr="http://www.ihmsisters.org/www/media/justice_peace_and_sustainability_autogen/globe_and_mon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676400"/>
            <a:ext cx="4267200" cy="2914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3168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73050"/>
            <a:ext cx="8077200" cy="5853113"/>
          </a:xfrm>
          <a:solidFill>
            <a:schemeClr val="lt1">
              <a:alpha val="71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4000" b="1" dirty="0">
                <a:solidFill>
                  <a:schemeClr val="accent3"/>
                </a:solidFill>
                <a:latin typeface="+mj-lt"/>
              </a:rPr>
              <a:t>Traditional economy </a:t>
            </a:r>
          </a:p>
          <a:p>
            <a:pPr lvl="2">
              <a:lnSpc>
                <a:spcPct val="80000"/>
              </a:lnSpc>
            </a:pPr>
            <a:r>
              <a:rPr lang="en-US" dirty="0">
                <a:solidFill>
                  <a:schemeClr val="accent3"/>
                </a:solidFill>
                <a:latin typeface="Times New Roman" pitchFamily="18" charset="0"/>
              </a:rPr>
              <a:t>Subsistence </a:t>
            </a:r>
            <a:r>
              <a:rPr lang="en-US" dirty="0" smtClean="0">
                <a:solidFill>
                  <a:schemeClr val="accent3"/>
                </a:solidFill>
                <a:latin typeface="Times New Roman" pitchFamily="18" charset="0"/>
              </a:rPr>
              <a:t>farming</a:t>
            </a:r>
          </a:p>
          <a:p>
            <a:pPr lvl="2">
              <a:lnSpc>
                <a:spcPct val="80000"/>
              </a:lnSpc>
            </a:pPr>
            <a:r>
              <a:rPr lang="en-US" dirty="0" smtClean="0">
                <a:solidFill>
                  <a:schemeClr val="accent3"/>
                </a:solidFill>
                <a:latin typeface="Times New Roman" pitchFamily="18" charset="0"/>
              </a:rPr>
              <a:t>Little </a:t>
            </a:r>
            <a:r>
              <a:rPr lang="en-US" dirty="0" smtClean="0">
                <a:solidFill>
                  <a:schemeClr val="accent3"/>
                </a:solidFill>
                <a:latin typeface="Times New Roman" pitchFamily="18" charset="0"/>
              </a:rPr>
              <a:t>Income Earned </a:t>
            </a:r>
            <a:endParaRPr lang="en-US" dirty="0" smtClean="0">
              <a:solidFill>
                <a:schemeClr val="accent3"/>
              </a:solidFill>
              <a:latin typeface="Times New Roman" pitchFamily="18" charset="0"/>
            </a:endParaRPr>
          </a:p>
          <a:p>
            <a:pPr lvl="2">
              <a:lnSpc>
                <a:spcPct val="80000"/>
              </a:lnSpc>
            </a:pPr>
            <a:endParaRPr lang="en-US" dirty="0">
              <a:solidFill>
                <a:schemeClr val="accent3"/>
              </a:solidFill>
              <a:latin typeface="Times New Roman" pitchFamily="18" charset="0"/>
            </a:endParaRPr>
          </a:p>
          <a:p>
            <a:r>
              <a:rPr lang="en-US" sz="2000" b="1" dirty="0">
                <a:solidFill>
                  <a:schemeClr val="accent3"/>
                </a:solidFill>
              </a:rPr>
              <a:t>Subsistence agriculture</a:t>
            </a:r>
            <a:r>
              <a:rPr lang="en-US" sz="2000" dirty="0">
                <a:solidFill>
                  <a:schemeClr val="accent3"/>
                </a:solidFill>
              </a:rPr>
              <a:t> </a:t>
            </a:r>
            <a:r>
              <a:rPr lang="en-US" sz="2000" b="1" dirty="0">
                <a:solidFill>
                  <a:schemeClr val="accent3"/>
                </a:solidFill>
              </a:rPr>
              <a:t>is self-sufficiency </a:t>
            </a:r>
            <a:r>
              <a:rPr lang="en-US" sz="2000" b="1" dirty="0" smtClean="0">
                <a:solidFill>
                  <a:schemeClr val="accent3"/>
                </a:solidFill>
              </a:rPr>
              <a:t>farming</a:t>
            </a:r>
            <a:r>
              <a:rPr lang="en-US" sz="2000" dirty="0" smtClean="0">
                <a:solidFill>
                  <a:schemeClr val="accent3"/>
                </a:solidFill>
              </a:rPr>
              <a:t>. </a:t>
            </a:r>
            <a:endParaRPr lang="en-US" sz="2000" dirty="0" smtClean="0">
              <a:solidFill>
                <a:schemeClr val="accent3"/>
              </a:solidFill>
            </a:endParaRPr>
          </a:p>
          <a:p>
            <a:r>
              <a:rPr lang="en-US" sz="2000" i="1" dirty="0" smtClean="0"/>
              <a:t>The </a:t>
            </a:r>
            <a:r>
              <a:rPr lang="en-US" sz="2000" b="1" i="1" dirty="0"/>
              <a:t>farmers</a:t>
            </a:r>
            <a:r>
              <a:rPr lang="en-US" sz="2000" i="1" dirty="0"/>
              <a:t> focus on growing enough food to feed themselves and their families. The typical </a:t>
            </a:r>
            <a:r>
              <a:rPr lang="en-US" sz="2000" b="1" i="1" dirty="0"/>
              <a:t>subsistence farm</a:t>
            </a:r>
            <a:r>
              <a:rPr lang="en-US" sz="2000" i="1" dirty="0"/>
              <a:t> has a range of crops and animals needed by the family to feed and clothe themselves during the year.</a:t>
            </a:r>
          </a:p>
        </p:txBody>
      </p:sp>
    </p:spTree>
    <p:extLst>
      <p:ext uri="{BB962C8B-B14F-4D97-AF65-F5344CB8AC3E}">
        <p14:creationId xmlns:p14="http://schemas.microsoft.com/office/powerpoint/2010/main" val="3343666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381000"/>
            <a:ext cx="8077200" cy="5853113"/>
          </a:xfrm>
          <a:prstGeom prst="rect">
            <a:avLst/>
          </a:prstGeom>
          <a:solidFill>
            <a:schemeClr val="lt1">
              <a:alpha val="71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sz="2400" dirty="0" smtClean="0">
                <a:solidFill>
                  <a:srgbClr val="526DB0"/>
                </a:solidFill>
                <a:latin typeface="Copperplate Gothic Bold" pitchFamily="34" charset="0"/>
              </a:rPr>
              <a:t>Command/Communism economy</a:t>
            </a:r>
            <a:r>
              <a:rPr lang="en-US" sz="2400" dirty="0" smtClean="0">
                <a:solidFill>
                  <a:srgbClr val="526DB0"/>
                </a:solidFill>
                <a:latin typeface="Times New Roman" pitchFamily="18" charset="0"/>
              </a:rPr>
              <a:t> </a:t>
            </a:r>
          </a:p>
          <a:p>
            <a:pPr lvl="2">
              <a:lnSpc>
                <a:spcPct val="80000"/>
              </a:lnSpc>
            </a:pPr>
            <a:r>
              <a:rPr lang="en-US" dirty="0" smtClean="0">
                <a:solidFill>
                  <a:srgbClr val="526DB0"/>
                </a:solidFill>
                <a:latin typeface="Times New Roman" pitchFamily="18" charset="0"/>
              </a:rPr>
              <a:t>Total government control; Communism </a:t>
            </a:r>
            <a:r>
              <a:rPr lang="en-US" dirty="0" smtClean="0">
                <a:solidFill>
                  <a:srgbClr val="526DB0"/>
                </a:solidFill>
                <a:latin typeface="Times New Roman" pitchFamily="18" charset="0"/>
              </a:rPr>
              <a:t>Government</a:t>
            </a:r>
          </a:p>
          <a:p>
            <a:pPr lvl="2">
              <a:lnSpc>
                <a:spcPct val="80000"/>
              </a:lnSpc>
            </a:pPr>
            <a:endParaRPr lang="en-US" dirty="0" smtClean="0">
              <a:solidFill>
                <a:srgbClr val="526DB0"/>
              </a:solidFill>
              <a:latin typeface="Times New Roman" pitchFamily="18" charset="0"/>
            </a:endParaRPr>
          </a:p>
          <a:p>
            <a:pPr marL="914400" lvl="2" indent="0">
              <a:lnSpc>
                <a:spcPct val="80000"/>
              </a:lnSpc>
              <a:buNone/>
            </a:pPr>
            <a:r>
              <a:rPr lang="en-US" b="1" i="1" dirty="0" smtClean="0">
                <a:solidFill>
                  <a:srgbClr val="526DB0"/>
                </a:solidFill>
              </a:rPr>
              <a:t>Communism is </a:t>
            </a:r>
            <a:r>
              <a:rPr lang="en-US" i="1" dirty="0" smtClean="0">
                <a:solidFill>
                  <a:srgbClr val="526DB0"/>
                </a:solidFill>
              </a:rPr>
              <a:t>a </a:t>
            </a:r>
            <a:r>
              <a:rPr lang="en-US" i="1" dirty="0" smtClean="0"/>
              <a:t>political theory derived from Karl Marx, advocating class war and leading to a </a:t>
            </a:r>
            <a:r>
              <a:rPr lang="en-US" b="1" i="1" dirty="0" smtClean="0">
                <a:solidFill>
                  <a:srgbClr val="526DB0"/>
                </a:solidFill>
              </a:rPr>
              <a:t>society in which all property is publicly owned and each person works and is paid according to their abilities and needs.</a:t>
            </a:r>
            <a:endParaRPr lang="en-US" b="1" i="1" dirty="0" smtClean="0">
              <a:solidFill>
                <a:srgbClr val="526DB0"/>
              </a:solidFill>
              <a:latin typeface="Times New Roman" pitchFamily="18" charset="0"/>
            </a:endParaRPr>
          </a:p>
          <a:p>
            <a:pPr marL="914400" lvl="2" indent="0">
              <a:lnSpc>
                <a:spcPct val="80000"/>
              </a:lnSpc>
              <a:buNone/>
            </a:pPr>
            <a:endParaRPr lang="en-US" dirty="0" smtClean="0">
              <a:latin typeface="Times New Roman" pitchFamily="18" charset="0"/>
            </a:endParaRPr>
          </a:p>
          <a:p>
            <a:pPr marL="914400" lvl="2" indent="0">
              <a:lnSpc>
                <a:spcPct val="80000"/>
              </a:lnSpc>
              <a:buNone/>
            </a:pPr>
            <a:endParaRPr 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951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457200"/>
            <a:ext cx="8077200" cy="5853113"/>
          </a:xfrm>
          <a:prstGeom prst="rect">
            <a:avLst/>
          </a:prstGeom>
          <a:solidFill>
            <a:schemeClr val="lt1">
              <a:alpha val="71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sz="2400" dirty="0">
                <a:solidFill>
                  <a:srgbClr val="526DB0"/>
                </a:solidFill>
                <a:latin typeface="Copperplate Gothic Bold" pitchFamily="34" charset="0"/>
              </a:rPr>
              <a:t>Market/free enterprise/capitalism economy</a:t>
            </a:r>
            <a:r>
              <a:rPr lang="en-US" sz="2400" dirty="0">
                <a:solidFill>
                  <a:srgbClr val="526DB0"/>
                </a:solidFill>
                <a:latin typeface="Times New Roman" pitchFamily="18" charset="0"/>
              </a:rPr>
              <a:t> </a:t>
            </a:r>
          </a:p>
          <a:p>
            <a:pPr lvl="2">
              <a:lnSpc>
                <a:spcPct val="80000"/>
              </a:lnSpc>
            </a:pPr>
            <a:r>
              <a:rPr lang="en-US" sz="2600" dirty="0">
                <a:solidFill>
                  <a:srgbClr val="526DB0"/>
                </a:solidFill>
                <a:latin typeface="Times New Roman" pitchFamily="18" charset="0"/>
              </a:rPr>
              <a:t>Consumers control; Democracy </a:t>
            </a:r>
            <a:r>
              <a:rPr lang="en-US" sz="2600" dirty="0" smtClean="0">
                <a:solidFill>
                  <a:srgbClr val="526DB0"/>
                </a:solidFill>
                <a:latin typeface="Times New Roman" pitchFamily="18" charset="0"/>
              </a:rPr>
              <a:t>government</a:t>
            </a:r>
          </a:p>
          <a:p>
            <a:pPr lvl="2">
              <a:lnSpc>
                <a:spcPct val="80000"/>
              </a:lnSpc>
            </a:pPr>
            <a:endParaRPr lang="en-US" sz="2600" dirty="0">
              <a:solidFill>
                <a:srgbClr val="526DB0"/>
              </a:solidFill>
              <a:latin typeface="Times New Roman" pitchFamily="18" charset="0"/>
            </a:endParaRPr>
          </a:p>
          <a:p>
            <a:pPr marL="914400" lvl="2" indent="0">
              <a:lnSpc>
                <a:spcPct val="80000"/>
              </a:lnSpc>
              <a:buNone/>
            </a:pPr>
            <a:r>
              <a:rPr lang="en-US" dirty="0" smtClean="0">
                <a:solidFill>
                  <a:srgbClr val="526DB0"/>
                </a:solidFill>
                <a:latin typeface="+mj-lt"/>
              </a:rPr>
              <a:t>Capitalism is </a:t>
            </a:r>
            <a:r>
              <a:rPr lang="en-US" dirty="0">
                <a:solidFill>
                  <a:srgbClr val="526DB0"/>
                </a:solidFill>
                <a:latin typeface="+mj-lt"/>
              </a:rPr>
              <a:t>an economic and political system in which a country's trade and industry are controlled by private owners for profit, rather than by the state.</a:t>
            </a:r>
          </a:p>
        </p:txBody>
      </p:sp>
    </p:spTree>
    <p:extLst>
      <p:ext uri="{BB962C8B-B14F-4D97-AF65-F5344CB8AC3E}">
        <p14:creationId xmlns:p14="http://schemas.microsoft.com/office/powerpoint/2010/main" val="785674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609600"/>
            <a:ext cx="8077200" cy="5853113"/>
          </a:xfrm>
          <a:prstGeom prst="rect">
            <a:avLst/>
          </a:prstGeom>
          <a:solidFill>
            <a:schemeClr val="lt1">
              <a:alpha val="71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sz="2400" dirty="0" smtClean="0">
                <a:solidFill>
                  <a:srgbClr val="526DB0"/>
                </a:solidFill>
                <a:latin typeface="+mj-lt"/>
              </a:rPr>
              <a:t>Mixed Economy </a:t>
            </a:r>
          </a:p>
          <a:p>
            <a:pPr marL="0" indent="0">
              <a:lnSpc>
                <a:spcPct val="80000"/>
              </a:lnSpc>
              <a:buNone/>
            </a:pPr>
            <a:endParaRPr lang="en-US" sz="2400" dirty="0" smtClean="0">
              <a:solidFill>
                <a:srgbClr val="526DB0"/>
              </a:solidFill>
            </a:endParaRPr>
          </a:p>
          <a:p>
            <a:pPr marL="0" lvl="0" indent="0">
              <a:lnSpc>
                <a:spcPct val="80000"/>
              </a:lnSpc>
              <a:buNone/>
            </a:pPr>
            <a:r>
              <a:rPr lang="en-US" sz="2400" dirty="0" smtClean="0">
                <a:solidFill>
                  <a:srgbClr val="526DB0"/>
                </a:solidFill>
              </a:rPr>
              <a:t>Consumer </a:t>
            </a:r>
            <a:r>
              <a:rPr lang="en-US" sz="2400" dirty="0">
                <a:solidFill>
                  <a:srgbClr val="526DB0"/>
                </a:solidFill>
              </a:rPr>
              <a:t>demand with limitations on what can be made and sold (laws prohibit people from engaging in behaviors that are considered harmful, such as drugs and child labor). </a:t>
            </a:r>
          </a:p>
          <a:p>
            <a:pPr marL="0" indent="0">
              <a:lnSpc>
                <a:spcPct val="80000"/>
              </a:lnSpc>
              <a:buNone/>
            </a:pPr>
            <a:endParaRPr lang="en-US" sz="2400" dirty="0">
              <a:latin typeface="Copperplate Gothic Bold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400" dirty="0" smtClean="0">
              <a:latin typeface="Copperplate Gothic Bold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400" dirty="0">
              <a:latin typeface="Copperplate Goth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842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Socialism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Socialist: the government collects a larger percent of taxes in order to supply citizens with services, such as education, medicine, and roads.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796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590800"/>
            <a:ext cx="5791200" cy="1371600"/>
          </a:xfrm>
        </p:spPr>
        <p:txBody>
          <a:bodyPr/>
          <a:lstStyle/>
          <a:p>
            <a:r>
              <a:rPr lang="en-US" dirty="0" smtClean="0"/>
              <a:t>Elements of an economy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8394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2318</TotalTime>
  <Words>544</Words>
  <Application>Microsoft Macintosh PowerPoint</Application>
  <PresentationFormat>On-screen Show (4:3)</PresentationFormat>
  <Paragraphs>112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Essential</vt:lpstr>
      <vt:lpstr>Economic Geography</vt:lpstr>
      <vt:lpstr>Economy</vt:lpstr>
      <vt:lpstr>Types of Economic Systems </vt:lpstr>
      <vt:lpstr>PowerPoint Presentation</vt:lpstr>
      <vt:lpstr>PowerPoint Presentation</vt:lpstr>
      <vt:lpstr>PowerPoint Presentation</vt:lpstr>
      <vt:lpstr>PowerPoint Presentation</vt:lpstr>
      <vt:lpstr>Socialism </vt:lpstr>
      <vt:lpstr>Elements of an economy</vt:lpstr>
      <vt:lpstr>  Infrastructure – Basic support systems needed to keep an economy going and economic growth.</vt:lpstr>
      <vt:lpstr>Natural Resources</vt:lpstr>
      <vt:lpstr>Standard of Living</vt:lpstr>
      <vt:lpstr>Levels of Economic Activity</vt:lpstr>
      <vt:lpstr>Levels of Economic Activity</vt:lpstr>
      <vt:lpstr>Levels of Economic Activity</vt:lpstr>
      <vt:lpstr>Strong Economies</vt:lpstr>
      <vt:lpstr>Levels of Economic Development</vt:lpstr>
      <vt:lpstr>Less Developed Nations</vt:lpstr>
      <vt:lpstr>Newly Industrialized Nations</vt:lpstr>
      <vt:lpstr> More Developed Nations</vt:lpstr>
      <vt:lpstr>PowerPoint Presentation</vt:lpstr>
      <vt:lpstr>Globalization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McCoy</dc:creator>
  <cp:lastModifiedBy>Rebecca Smith</cp:lastModifiedBy>
  <cp:revision>53</cp:revision>
  <cp:lastPrinted>2016-02-05T13:53:00Z</cp:lastPrinted>
  <dcterms:created xsi:type="dcterms:W3CDTF">2010-09-11T17:36:14Z</dcterms:created>
  <dcterms:modified xsi:type="dcterms:W3CDTF">2016-09-08T13:19:10Z</dcterms:modified>
</cp:coreProperties>
</file>