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74" r:id="rId5"/>
    <p:sldId id="275" r:id="rId6"/>
    <p:sldId id="257" r:id="rId7"/>
    <p:sldId id="260" r:id="rId8"/>
    <p:sldId id="261" r:id="rId9"/>
    <p:sldId id="262" r:id="rId10"/>
    <p:sldId id="273" r:id="rId11"/>
    <p:sldId id="263" r:id="rId12"/>
    <p:sldId id="264" r:id="rId13"/>
    <p:sldId id="269" r:id="rId14"/>
    <p:sldId id="270" r:id="rId15"/>
    <p:sldId id="265" r:id="rId16"/>
    <p:sldId id="268" r:id="rId17"/>
    <p:sldId id="271" r:id="rId18"/>
    <p:sldId id="266" r:id="rId19"/>
    <p:sldId id="26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9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C6BC29-7651-DB4A-8F9D-905B70AFBEB5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E7F69C-0DF0-3C48-918F-F4AFBF46BD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Cooperation and population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2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Population: Fun Fact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447799"/>
            <a:ext cx="7213601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combat this, countries that are affected by negative growth have implemented many policies in the hopes of encouraging couples to have children. </a:t>
            </a:r>
          </a:p>
          <a:p>
            <a:pPr lvl="1"/>
            <a:r>
              <a:rPr lang="en-US" dirty="0" smtClean="0"/>
              <a:t>“Cash for Babies” – financial aid to any family that has children. </a:t>
            </a:r>
          </a:p>
          <a:p>
            <a:pPr lvl="1"/>
            <a:r>
              <a:rPr lang="en-US" dirty="0" smtClean="0"/>
              <a:t>Raising Retirement Ages – forcing people to stay in the work place longer</a:t>
            </a:r>
          </a:p>
          <a:p>
            <a:pPr lvl="1"/>
            <a:r>
              <a:rPr lang="en-US" dirty="0" smtClean="0"/>
              <a:t>Family-friendly workplace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4394200"/>
            <a:ext cx="3289300" cy="246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5372" y="5872163"/>
            <a:ext cx="114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STRIKE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4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many countries encourage foreigners to come seek employment within their borders. </a:t>
            </a:r>
          </a:p>
          <a:p>
            <a:r>
              <a:rPr lang="en-US" b="1" u="sng" dirty="0" smtClean="0"/>
              <a:t>NEGATIVE GROWTH = THE SLOW LOSS OF WORKERS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Individuals retire and there are not enough adults to take their jobs, which could potentially slow the economy. </a:t>
            </a:r>
            <a:endParaRPr lang="en-US" dirty="0"/>
          </a:p>
        </p:txBody>
      </p:sp>
      <p:pic>
        <p:nvPicPr>
          <p:cNvPr id="4" name="Picture 3" descr="po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48" y="3728141"/>
            <a:ext cx="4444801" cy="268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4041" y="533824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 Sad Baby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8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first constitution of the US called?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336800"/>
            <a:ext cx="6300282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Articles of Confederation. </a:t>
            </a:r>
          </a:p>
          <a:p>
            <a:r>
              <a:rPr lang="en-US" i="1" dirty="0" smtClean="0"/>
              <a:t>Fun Fact: Thomas Jefferson HATED the present constitution, because he believed it made the national government too powerful. However, his opinions did not stop him from become the third President…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930351"/>
            <a:ext cx="4140200" cy="26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514672" cy="4851400"/>
          </a:xfrm>
        </p:spPr>
        <p:txBody>
          <a:bodyPr/>
          <a:lstStyle/>
          <a:p>
            <a:r>
              <a:rPr lang="en-US" dirty="0"/>
              <a:t>European countries were once </a:t>
            </a:r>
            <a:r>
              <a:rPr lang="en-US" dirty="0" smtClean="0"/>
              <a:t>the </a:t>
            </a:r>
            <a:r>
              <a:rPr lang="en-US" dirty="0"/>
              <a:t>economic powerhouses </a:t>
            </a:r>
            <a:r>
              <a:rPr lang="en-US" dirty="0" smtClean="0"/>
              <a:t>of </a:t>
            </a:r>
            <a:r>
              <a:rPr lang="en-US" dirty="0"/>
              <a:t>the world, but now struggle to              compete with the U.S. and Asian </a:t>
            </a:r>
            <a:r>
              <a:rPr lang="en-US" dirty="0" smtClean="0"/>
              <a:t>countries.</a:t>
            </a:r>
          </a:p>
          <a:p>
            <a:r>
              <a:rPr lang="en-US" dirty="0" smtClean="0"/>
              <a:t>The European Union was created in 1993 to promote trade between countries. </a:t>
            </a:r>
          </a:p>
          <a:p>
            <a:pPr lvl="1"/>
            <a:r>
              <a:rPr lang="en-US" dirty="0" smtClean="0"/>
              <a:t>The EU (European Union) is a modern-day confederacy. Confederacy: a union of political units, or independent states, for common action in relation to other units. 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8" y="4826000"/>
            <a:ext cx="2767036" cy="185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64" y="4826000"/>
            <a:ext cx="2767036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64" y="4826000"/>
            <a:ext cx="276703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European Union, however, has as much economic power as U.S.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Began with a Common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Market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Promotes cooperation by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reducing trade barriers.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Creation of a common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Currency, The Euro.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3860800"/>
            <a:ext cx="4629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66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8113" b="18113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336800" y="640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7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Along with boosting the economies of Europe, a clean environment is also the focus of the EU. </a:t>
            </a:r>
          </a:p>
          <a:p>
            <a:r>
              <a:rPr lang="en-US" dirty="0">
                <a:solidFill>
                  <a:srgbClr val="000000"/>
                </a:solidFill>
              </a:rPr>
              <a:t>Europe is densely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populated with many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shared natural resources,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especially rivers.</a:t>
            </a:r>
          </a:p>
          <a:p>
            <a:r>
              <a:rPr lang="en-US" dirty="0">
                <a:solidFill>
                  <a:srgbClr val="000000"/>
                </a:solidFill>
              </a:rPr>
              <a:t>Pollution, therefore,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usually crosses national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boundaries.</a:t>
            </a:r>
          </a:p>
          <a:p>
            <a:r>
              <a:rPr lang="en-US" b="1" dirty="0">
                <a:solidFill>
                  <a:srgbClr val="000000"/>
                </a:solidFill>
              </a:rPr>
              <a:t>Regional Cooperation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necessary to prevent and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clean up pollution.</a:t>
            </a:r>
          </a:p>
          <a:p>
            <a:endParaRPr lang="en-US" dirty="0"/>
          </a:p>
        </p:txBody>
      </p:sp>
      <p:pic>
        <p:nvPicPr>
          <p:cNvPr id="4" name="Picture 4" descr="http://api.ning.com/files/w8-fykZLS95gv6PJHByA2oOE8rt69ebAWT1L9p0J7mplNJ7jFubU2XQZsfdiyIrq3Z0HjtVzGQOALsge5DJWC2Q6sNGPZ4wB/Water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1" y="2602985"/>
            <a:ext cx="2590800" cy="3889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38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a country to participate in the EU, they must meet certain economic standards. </a:t>
            </a:r>
          </a:p>
          <a:p>
            <a:pPr lvl="1"/>
            <a:r>
              <a:rPr lang="en-US" dirty="0" smtClean="0"/>
              <a:t>In other words, they must be able to provide some capital (or money) to the confederacy. </a:t>
            </a:r>
          </a:p>
          <a:p>
            <a:pPr lvl="1"/>
            <a:r>
              <a:rPr lang="en-US" dirty="0" smtClean="0"/>
              <a:t>Because of this, many disadvantaged Eastern European countries (those that evolved out of the USSR) are not permitted into the EU.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benefits and disadvantages of countries cooperating with on another? </a:t>
            </a:r>
          </a:p>
          <a:p>
            <a:pPr marL="114300" indent="0">
              <a:buNone/>
            </a:pPr>
            <a:endParaRPr lang="en-US" dirty="0" smtClean="0"/>
          </a:p>
          <a:p>
            <a:pPr lvl="0"/>
            <a:r>
              <a:rPr lang="en-US" dirty="0"/>
              <a:t>How does an aging population affect government policy?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59199"/>
            <a:ext cx="4417440" cy="30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7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some countries, like England, have threatened to leave the EU. </a:t>
            </a:r>
          </a:p>
          <a:p>
            <a:endParaRPr lang="en-US" dirty="0"/>
          </a:p>
          <a:p>
            <a:r>
              <a:rPr lang="en-US" dirty="0" smtClean="0"/>
              <a:t>SO STAY TUNED!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8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Regional Cooperation: </a:t>
            </a:r>
            <a:r>
              <a:rPr lang="en-US" dirty="0" smtClean="0"/>
              <a:t>countries, which are closely related geographically, working together for a common purpose</a:t>
            </a:r>
          </a:p>
          <a:p>
            <a:r>
              <a:rPr lang="en-US" b="1" u="sng" dirty="0" smtClean="0"/>
              <a:t>Supranational Cooperation: </a:t>
            </a:r>
            <a:r>
              <a:rPr lang="en-US" dirty="0" smtClean="0"/>
              <a:t>Independent countries give up certain powers in order to work together toward a common goal. </a:t>
            </a:r>
          </a:p>
          <a:p>
            <a:r>
              <a:rPr lang="en-US" b="1" u="sng" dirty="0" smtClean="0"/>
              <a:t>Demography: </a:t>
            </a:r>
            <a:r>
              <a:rPr lang="en-US" dirty="0" smtClean="0"/>
              <a:t>The student of how population changes. </a:t>
            </a:r>
          </a:p>
          <a:p>
            <a:r>
              <a:rPr lang="en-US" b="1" u="sng" dirty="0" smtClean="0"/>
              <a:t>Unstable Government = Unstable Economy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5480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more people live in Europe or in the United States?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2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live in Europe. About 742.5 million people inhabit the continent.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74" y="2565400"/>
            <a:ext cx="40790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3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 is densely populated. </a:t>
            </a:r>
            <a:endParaRPr lang="en-US" dirty="0"/>
          </a:p>
        </p:txBody>
      </p:sp>
      <p:pic>
        <p:nvPicPr>
          <p:cNvPr id="4" name="Picture 3" descr="po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27" y="2392895"/>
            <a:ext cx="6544453" cy="41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0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dense population is due to the following factors: </a:t>
            </a:r>
          </a:p>
          <a:p>
            <a:r>
              <a:rPr lang="en-US" dirty="0" smtClean="0"/>
              <a:t>Abundance of natural resources</a:t>
            </a:r>
          </a:p>
          <a:p>
            <a:r>
              <a:rPr lang="en-US" dirty="0" smtClean="0"/>
              <a:t>Ample water sources (oceans, rivers, lakes)</a:t>
            </a:r>
          </a:p>
          <a:p>
            <a:r>
              <a:rPr lang="en-US" dirty="0" smtClean="0"/>
              <a:t>Early Industrialization (focus on machinery and efficiency) </a:t>
            </a:r>
            <a:endParaRPr lang="en-US" dirty="0"/>
          </a:p>
        </p:txBody>
      </p:sp>
      <p:pic>
        <p:nvPicPr>
          <p:cNvPr id="4" name="Picture 3" descr="pop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57" y="3536569"/>
            <a:ext cx="4444803" cy="31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within the last few decades, many countries in Europe have begun to experience negative growth. </a:t>
            </a:r>
          </a:p>
          <a:p>
            <a:pPr lvl="1"/>
            <a:r>
              <a:rPr lang="en-US" dirty="0" smtClean="0"/>
              <a:t>Negative growth occurs when the birth rate is lower than the death rate. </a:t>
            </a:r>
            <a:endParaRPr lang="en-US" dirty="0"/>
          </a:p>
        </p:txBody>
      </p:sp>
      <p:pic>
        <p:nvPicPr>
          <p:cNvPr id="4" name="Picture 3" descr="po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68" y="3645058"/>
            <a:ext cx="5536325" cy="2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Many developed countries experience low birth rates. </a:t>
            </a:r>
          </a:p>
          <a:p>
            <a:pPr lvl="1"/>
            <a:r>
              <a:rPr lang="en-US" dirty="0" smtClean="0"/>
              <a:t>This means that the replacement rate is less than 2. (Most couples have only one child, which does not replace them when they die)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3225800"/>
            <a:ext cx="502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70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72</TotalTime>
  <Words>586</Words>
  <Application>Microsoft Macintosh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Apothecary</vt:lpstr>
      <vt:lpstr>Modern europe</vt:lpstr>
      <vt:lpstr>Essential questions</vt:lpstr>
      <vt:lpstr>Key terms and objectives</vt:lpstr>
      <vt:lpstr>Question </vt:lpstr>
      <vt:lpstr>Answer</vt:lpstr>
      <vt:lpstr>population</vt:lpstr>
      <vt:lpstr>population</vt:lpstr>
      <vt:lpstr>Population </vt:lpstr>
      <vt:lpstr>Population</vt:lpstr>
      <vt:lpstr>Population: Fun Fact</vt:lpstr>
      <vt:lpstr>Population</vt:lpstr>
      <vt:lpstr>Population</vt:lpstr>
      <vt:lpstr>question</vt:lpstr>
      <vt:lpstr>Answer</vt:lpstr>
      <vt:lpstr>Cooperation</vt:lpstr>
      <vt:lpstr>Cooperation</vt:lpstr>
      <vt:lpstr>cooperation</vt:lpstr>
      <vt:lpstr>Cooperation</vt:lpstr>
      <vt:lpstr>Cooperation</vt:lpstr>
      <vt:lpstr>cooperation</vt:lpstr>
    </vt:vector>
  </TitlesOfParts>
  <Company>LISD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europe</dc:title>
  <dc:creator>Rebecca Smith</dc:creator>
  <cp:lastModifiedBy>Rebecca Smith</cp:lastModifiedBy>
  <cp:revision>6</cp:revision>
  <dcterms:created xsi:type="dcterms:W3CDTF">2016-03-21T02:38:01Z</dcterms:created>
  <dcterms:modified xsi:type="dcterms:W3CDTF">2016-03-21T03:50:35Z</dcterms:modified>
</cp:coreProperties>
</file>