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2" r:id="rId3"/>
    <p:sldId id="293" r:id="rId4"/>
    <p:sldId id="294" r:id="rId5"/>
    <p:sldId id="261" r:id="rId6"/>
    <p:sldId id="29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0" r:id="rId16"/>
    <p:sldId id="287" r:id="rId17"/>
    <p:sldId id="288" r:id="rId18"/>
    <p:sldId id="289" r:id="rId19"/>
    <p:sldId id="257" r:id="rId20"/>
    <p:sldId id="260" r:id="rId21"/>
    <p:sldId id="259" r:id="rId22"/>
    <p:sldId id="258" r:id="rId23"/>
    <p:sldId id="262" r:id="rId24"/>
    <p:sldId id="263" r:id="rId25"/>
    <p:sldId id="264" r:id="rId26"/>
    <p:sldId id="265" r:id="rId27"/>
    <p:sldId id="274" r:id="rId28"/>
    <p:sldId id="275" r:id="rId29"/>
    <p:sldId id="276" r:id="rId30"/>
    <p:sldId id="266" r:id="rId31"/>
    <p:sldId id="267" r:id="rId32"/>
    <p:sldId id="268" r:id="rId33"/>
    <p:sldId id="269" r:id="rId34"/>
    <p:sldId id="277" r:id="rId35"/>
    <p:sldId id="270" r:id="rId36"/>
    <p:sldId id="271" r:id="rId37"/>
    <p:sldId id="272" r:id="rId38"/>
    <p:sldId id="273" r:id="rId39"/>
    <p:sldId id="27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CBDEF-BD47-9A4D-A510-A94F3B42175A}" type="datetimeFigureOut">
              <a:rPr lang="en-US" smtClean="0"/>
              <a:t>10/5/16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4A5D-F118-284A-8AFE-C2AA5818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4A5D-F118-284A-8AFE-C2AA581803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8843"/>
            <a:ext cx="7342188" cy="694059"/>
          </a:xfrm>
        </p:spPr>
        <p:txBody>
          <a:bodyPr/>
          <a:lstStyle/>
          <a:p>
            <a:r>
              <a:rPr lang="en-US" dirty="0" smtClean="0"/>
              <a:t>Europe and Russia, an Introduction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735" y="2412902"/>
            <a:ext cx="5011460" cy="3340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7393" y="5753875"/>
            <a:ext cx="287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 St. Michel, France</a:t>
            </a:r>
          </a:p>
          <a:p>
            <a:r>
              <a:rPr lang="en-US" dirty="0"/>
              <a:t> </a:t>
            </a:r>
            <a:r>
              <a:rPr lang="en-US" dirty="0" smtClean="0"/>
              <a:t>            c. 1523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5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 and Architecture: </a:t>
            </a:r>
          </a:p>
          <a:p>
            <a:pPr lvl="1"/>
            <a:r>
              <a:rPr lang="en-US" dirty="0" smtClean="0"/>
              <a:t>Gothic </a:t>
            </a:r>
          </a:p>
          <a:p>
            <a:pPr lvl="1"/>
            <a:r>
              <a:rPr lang="en-US" dirty="0" smtClean="0"/>
              <a:t>Renaissance </a:t>
            </a:r>
          </a:p>
          <a:p>
            <a:pPr lvl="1"/>
            <a:r>
              <a:rPr lang="en-US" dirty="0" smtClean="0"/>
              <a:t>Baroque</a:t>
            </a:r>
          </a:p>
          <a:p>
            <a:pPr lvl="1"/>
            <a:r>
              <a:rPr lang="en-US" dirty="0" smtClean="0"/>
              <a:t>Impressionist </a:t>
            </a:r>
          </a:p>
          <a:p>
            <a:pPr lvl="1"/>
            <a:r>
              <a:rPr lang="en-US" dirty="0" smtClean="0"/>
              <a:t>Russian 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88" y="1904999"/>
            <a:ext cx="3732587" cy="42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8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40" y="2133601"/>
            <a:ext cx="7814636" cy="3931920"/>
          </a:xfrm>
        </p:spPr>
        <p:txBody>
          <a:bodyPr/>
          <a:lstStyle/>
          <a:p>
            <a:r>
              <a:rPr lang="en-US" dirty="0" smtClean="0"/>
              <a:t>Art and Architecture </a:t>
            </a:r>
          </a:p>
          <a:p>
            <a:pPr lvl="1"/>
            <a:r>
              <a:rPr lang="en-US" dirty="0" smtClean="0"/>
              <a:t>Gothic, 1200-1400AD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197" y="1584008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39" y="3126997"/>
            <a:ext cx="4134811" cy="3097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538" y="3823814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1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36" y="2133601"/>
            <a:ext cx="7905339" cy="3931920"/>
          </a:xfrm>
        </p:spPr>
        <p:txBody>
          <a:bodyPr/>
          <a:lstStyle/>
          <a:p>
            <a:r>
              <a:rPr lang="en-US" dirty="0" smtClean="0"/>
              <a:t>Art and Architecture: </a:t>
            </a:r>
          </a:p>
          <a:p>
            <a:pPr lvl="1"/>
            <a:r>
              <a:rPr lang="en-US" dirty="0" smtClean="0"/>
              <a:t>Renaissance Movement, 1500-1650AD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643" y="2133601"/>
            <a:ext cx="2934054" cy="3967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3173540"/>
            <a:ext cx="4496957" cy="29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5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442869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European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 and Architecture: </a:t>
            </a:r>
          </a:p>
          <a:p>
            <a:pPr lvl="1"/>
            <a:r>
              <a:rPr lang="en-US" dirty="0" smtClean="0"/>
              <a:t>Baroque, 1650-1800AD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8" y="3119738"/>
            <a:ext cx="4081283" cy="2826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730" y="244158"/>
            <a:ext cx="2209800" cy="368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918" y="4032979"/>
            <a:ext cx="3467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3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0" y="2133601"/>
            <a:ext cx="7973366" cy="3931920"/>
          </a:xfrm>
        </p:spPr>
        <p:txBody>
          <a:bodyPr/>
          <a:lstStyle/>
          <a:p>
            <a:r>
              <a:rPr lang="en-US" dirty="0" smtClean="0"/>
              <a:t>Art and Architecture</a:t>
            </a:r>
          </a:p>
          <a:p>
            <a:pPr lvl="1"/>
            <a:r>
              <a:rPr lang="en-US" dirty="0" smtClean="0"/>
              <a:t>Impressionism, 1870-1910AD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069" y="2133601"/>
            <a:ext cx="4258415" cy="2587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67" y="3627121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7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 and Architecture:</a:t>
            </a:r>
          </a:p>
          <a:p>
            <a:pPr lvl="1"/>
            <a:r>
              <a:rPr lang="en-US" dirty="0" smtClean="0"/>
              <a:t>Russian Art</a:t>
            </a:r>
            <a:endParaRPr lang="en-US" dirty="0"/>
          </a:p>
        </p:txBody>
      </p:sp>
      <p:pic>
        <p:nvPicPr>
          <p:cNvPr id="4" name="Content Placeholder 3" descr="st basils.jpg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844" y="1584008"/>
            <a:ext cx="4698963" cy="2794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0" y="3764954"/>
            <a:ext cx="4065761" cy="27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1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09" y="1791755"/>
            <a:ext cx="8707491" cy="4273766"/>
          </a:xfrm>
        </p:spPr>
        <p:txBody>
          <a:bodyPr/>
          <a:lstStyle/>
          <a:p>
            <a:r>
              <a:rPr lang="en-US" dirty="0" smtClean="0"/>
              <a:t>Education: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Quality depends on economy (best in the West)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Some of the world’s finest universities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Oxford, University of Vienna, Cambridge, Sorbonne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827" y="3523926"/>
            <a:ext cx="4421773" cy="2919173"/>
          </a:xfrm>
          <a:prstGeom prst="rect">
            <a:avLst/>
          </a:prstGeom>
        </p:spPr>
      </p:pic>
      <p:pic>
        <p:nvPicPr>
          <p:cNvPr id="5" name="Picture 4" descr="oxfo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517" y="3460433"/>
            <a:ext cx="3424085" cy="2605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7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Life: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Life centers around extended family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42% of workforce is women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Most families take at least one vacation</a:t>
            </a:r>
          </a:p>
          <a:p>
            <a:pPr marL="350838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164" y="3764762"/>
            <a:ext cx="4401270" cy="28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countries have distinct histories and festivals. </a:t>
            </a:r>
          </a:p>
          <a:p>
            <a:pPr lvl="1"/>
            <a:r>
              <a:rPr lang="en-US" dirty="0" smtClean="0"/>
              <a:t>Bastille Day, France</a:t>
            </a:r>
          </a:p>
          <a:p>
            <a:pPr lvl="1"/>
            <a:r>
              <a:rPr lang="en-US" dirty="0" smtClean="0"/>
              <a:t>Running of the Bull, Spain </a:t>
            </a:r>
          </a:p>
          <a:p>
            <a:pPr lvl="1"/>
            <a:r>
              <a:rPr lang="en-US" dirty="0" smtClean="0"/>
              <a:t> Boxing Day, England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79" y="2668848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483100"/>
            <a:ext cx="3822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83" y="1807994"/>
            <a:ext cx="7936473" cy="42575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era (time period) does this map represent?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33" y="2465638"/>
            <a:ext cx="5740623" cy="38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Smith Photography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730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9" y="1829517"/>
            <a:ext cx="8302448" cy="4433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map depicts the Roman empire at its height, roughly AD100.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From the Roman Empire, modern Europe was born.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772" y="2453706"/>
            <a:ext cx="4404607" cy="29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3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7" y="1786470"/>
            <a:ext cx="8482015" cy="4498461"/>
          </a:xfrm>
        </p:spPr>
        <p:txBody>
          <a:bodyPr/>
          <a:lstStyle/>
          <a:p>
            <a:r>
              <a:rPr lang="en-US" dirty="0" smtClean="0"/>
              <a:t>After the fall of the Roman Empire, the multiple dialects of Latin, the language of Rome, evolved into the Romance Languages. </a:t>
            </a:r>
          </a:p>
          <a:p>
            <a:pPr lvl="1"/>
            <a:r>
              <a:rPr lang="en-US" dirty="0" smtClean="0"/>
              <a:t>Roma = Latin for Rome</a:t>
            </a:r>
          </a:p>
          <a:p>
            <a:pPr lvl="1"/>
            <a:r>
              <a:rPr lang="en-US" dirty="0" smtClean="0"/>
              <a:t>Romance Languages = Languages evolved from Latin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62" y="4044121"/>
            <a:ext cx="3378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0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English a Romance language?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A) Yes!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B) No…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0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03" y="1937136"/>
            <a:ext cx="8395903" cy="412838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No, English is not a Romance language. </a:t>
            </a:r>
          </a:p>
          <a:p>
            <a:pPr marL="0" indent="0">
              <a:buNone/>
            </a:pPr>
            <a:r>
              <a:rPr lang="en-US" dirty="0" smtClean="0"/>
              <a:t>Although it is highly influence by French, courtesy of William the Conqueror, English is a Germanic language.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03" y="3400750"/>
            <a:ext cx="5849512" cy="3056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3400750"/>
            <a:ext cx="2183121" cy="30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9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the Romance languages?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921" y="2841740"/>
            <a:ext cx="4761887" cy="3168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9181" y="4886506"/>
            <a:ext cx="1634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Le </a:t>
            </a:r>
            <a:r>
              <a:rPr lang="en-US" dirty="0" err="1" smtClean="0"/>
              <a:t>Penseur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“The Thinker”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4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63" y="1851041"/>
            <a:ext cx="8438959" cy="4390842"/>
          </a:xfrm>
        </p:spPr>
        <p:txBody>
          <a:bodyPr/>
          <a:lstStyle/>
          <a:p>
            <a:r>
              <a:rPr lang="en-US" dirty="0" smtClean="0"/>
              <a:t>Romance Languages</a:t>
            </a:r>
          </a:p>
          <a:p>
            <a:pPr lvl="1"/>
            <a:r>
              <a:rPr lang="en-US" dirty="0" smtClean="0"/>
              <a:t>Spanish </a:t>
            </a:r>
          </a:p>
          <a:p>
            <a:pPr lvl="1"/>
            <a:r>
              <a:rPr lang="en-US" dirty="0" smtClean="0"/>
              <a:t>French </a:t>
            </a:r>
          </a:p>
          <a:p>
            <a:pPr lvl="1"/>
            <a:r>
              <a:rPr lang="en-US" dirty="0" smtClean="0"/>
              <a:t>Italian </a:t>
            </a:r>
          </a:p>
          <a:p>
            <a:pPr lvl="1"/>
            <a:r>
              <a:rPr lang="en-US" dirty="0" smtClean="0"/>
              <a:t>Portuguese</a:t>
            </a:r>
          </a:p>
          <a:p>
            <a:pPr lvl="1"/>
            <a:r>
              <a:rPr lang="en-US" dirty="0" smtClean="0"/>
              <a:t>Romanian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726" y="2400602"/>
            <a:ext cx="5846345" cy="38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7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31" y="1764946"/>
            <a:ext cx="8374375" cy="4606080"/>
          </a:xfrm>
        </p:spPr>
        <p:txBody>
          <a:bodyPr/>
          <a:lstStyle/>
          <a:p>
            <a:r>
              <a:rPr lang="en-US" dirty="0" smtClean="0"/>
              <a:t>After lots, and lots, and lots, and lots, AND LOTS of wars over several hundred years, a pattern emerged: Many Europe, frequently controlled by absolute monarchies, shifted to forms of democratic governments.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14" y="3719266"/>
            <a:ext cx="3594100" cy="226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3398468"/>
            <a:ext cx="2131268" cy="29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of Modern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newest country in Europe? </a:t>
            </a:r>
          </a:p>
          <a:p>
            <a:pPr lvl="1"/>
            <a:r>
              <a:rPr lang="en-US" dirty="0" smtClean="0"/>
              <a:t>A) Netherlands</a:t>
            </a:r>
          </a:p>
          <a:p>
            <a:pPr lvl="1"/>
            <a:r>
              <a:rPr lang="en-US" dirty="0" smtClean="0"/>
              <a:t>B) </a:t>
            </a:r>
            <a:r>
              <a:rPr lang="en-US" dirty="0" err="1" smtClean="0"/>
              <a:t>Liberland</a:t>
            </a:r>
            <a:endParaRPr lang="en-US" dirty="0" smtClean="0"/>
          </a:p>
          <a:p>
            <a:pPr lvl="1"/>
            <a:r>
              <a:rPr lang="en-US" dirty="0" smtClean="0"/>
              <a:t>C) </a:t>
            </a:r>
            <a:r>
              <a:rPr lang="en-US" dirty="0"/>
              <a:t>Lichtenstein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4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19" y="1584008"/>
            <a:ext cx="8395903" cy="489463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Answer: B</a:t>
            </a:r>
          </a:p>
          <a:p>
            <a:pPr lvl="1"/>
            <a:r>
              <a:rPr lang="en-US" dirty="0" smtClean="0"/>
              <a:t>“Officially” a country April, 2015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50" y="3741421"/>
            <a:ext cx="4440672" cy="2518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26" y="210608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32" y="2133601"/>
            <a:ext cx="7836444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Due to the outcome of recent wars (wars that happened within the last century), the political landscape of Europe has changed quiet drastically.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 other words, there have been many new 	countries created in Europe within the last 100 	years. </a:t>
            </a:r>
          </a:p>
          <a:p>
            <a:pPr marL="0" indent="0">
              <a:buNone/>
            </a:pPr>
            <a:r>
              <a:rPr lang="en-US" dirty="0" smtClean="0"/>
              <a:t>WHY?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0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Smith Photography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3078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20" y="244158"/>
            <a:ext cx="842577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Birth of Modern Europe - Before World War 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50" y="1519299"/>
            <a:ext cx="8145640" cy="491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3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of Modern Europe – After World War 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334" y="1584007"/>
            <a:ext cx="6559161" cy="50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of Modern Europe – Before WWII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974" y="1584008"/>
            <a:ext cx="6267501" cy="48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7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of Modern Europe – After WWII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622" y="1820761"/>
            <a:ext cx="6781307" cy="44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of Modern Europe – Modern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279" y="1736202"/>
            <a:ext cx="5715284" cy="46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year did WWII end?</a:t>
            </a:r>
          </a:p>
          <a:p>
            <a:pPr lvl="1"/>
            <a:r>
              <a:rPr lang="en-US" dirty="0" smtClean="0"/>
              <a:t>A) 1965</a:t>
            </a:r>
          </a:p>
          <a:p>
            <a:pPr lvl="1"/>
            <a:r>
              <a:rPr lang="en-US" dirty="0" smtClean="0"/>
              <a:t>B) 1889</a:t>
            </a:r>
          </a:p>
          <a:p>
            <a:pPr lvl="1"/>
            <a:r>
              <a:rPr lang="en-US" dirty="0" smtClean="0"/>
              <a:t>C) 1945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33" y="2804711"/>
            <a:ext cx="4364567" cy="34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28" y="1786470"/>
            <a:ext cx="7685748" cy="427905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Answer: 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12" y="1416226"/>
            <a:ext cx="3992528" cy="2479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07" y="3359669"/>
            <a:ext cx="5020353" cy="252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126" y="3895796"/>
            <a:ext cx="3687334" cy="25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2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World War II, Europe was split between the Democratic West (America and England), and the Communist East.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13" y="3428999"/>
            <a:ext cx="4951515" cy="26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5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Tensions between the USSR (Soviet Russia) and the United States led to the </a:t>
            </a:r>
            <a:r>
              <a:rPr lang="en-US" b="1" dirty="0" smtClean="0"/>
              <a:t>Cold War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Democracy </a:t>
            </a:r>
            <a:r>
              <a:rPr lang="en-US" dirty="0" err="1" smtClean="0"/>
              <a:t>vs</a:t>
            </a:r>
            <a:r>
              <a:rPr lang="en-US" dirty="0" smtClean="0"/>
              <a:t> Communism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45" y="3723606"/>
            <a:ext cx="5357429" cy="287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350" y="2711990"/>
            <a:ext cx="2834725" cy="38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7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15" y="1894088"/>
            <a:ext cx="8309791" cy="44123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current political landscape of Europe was created from the outcome of the Cold War.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497" y="3088794"/>
            <a:ext cx="4562909" cy="3422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6" y="2793949"/>
            <a:ext cx="37211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Smith Photography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717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746" y="1324969"/>
            <a:ext cx="6593281" cy="49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92" y="1882477"/>
            <a:ext cx="7769284" cy="4183044"/>
          </a:xfrm>
        </p:spPr>
        <p:txBody>
          <a:bodyPr/>
          <a:lstStyle/>
          <a:p>
            <a:r>
              <a:rPr lang="en-US" dirty="0" smtClean="0"/>
              <a:t>Basic Geography </a:t>
            </a:r>
          </a:p>
          <a:p>
            <a:pPr lvl="1"/>
            <a:r>
              <a:rPr lang="en-US" dirty="0" smtClean="0"/>
              <a:t>Europe and Russia are melded (joined) together because they share a common history and culture. </a:t>
            </a:r>
          </a:p>
          <a:p>
            <a:pPr lvl="1"/>
            <a:r>
              <a:rPr lang="en-US" dirty="0" smtClean="0"/>
              <a:t>The Ural </a:t>
            </a:r>
            <a:r>
              <a:rPr lang="en-US" dirty="0"/>
              <a:t>M</a:t>
            </a:r>
            <a:r>
              <a:rPr lang="en-US" dirty="0" smtClean="0"/>
              <a:t>ountain separate Europe from Asia.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31" y="4056713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68" y="1837116"/>
            <a:ext cx="8140596" cy="4513409"/>
          </a:xfrm>
        </p:spPr>
        <p:txBody>
          <a:bodyPr/>
          <a:lstStyle/>
          <a:p>
            <a:r>
              <a:rPr lang="en-US" dirty="0" smtClean="0"/>
              <a:t>Civilization has been around for thousands of years in Europe, and </a:t>
            </a:r>
            <a:r>
              <a:rPr lang="en-US" dirty="0"/>
              <a:t>t</a:t>
            </a:r>
            <a:r>
              <a:rPr lang="en-US" dirty="0" smtClean="0"/>
              <a:t>he continent is often accredited as being the epicenter of modern history, with a focus on culture, religion, and democracy. </a:t>
            </a:r>
          </a:p>
          <a:p>
            <a:pPr lvl="1"/>
            <a:r>
              <a:rPr lang="en-US" dirty="0" smtClean="0"/>
              <a:t>Culture: The Renaissance</a:t>
            </a:r>
          </a:p>
          <a:p>
            <a:pPr lvl="1"/>
            <a:r>
              <a:rPr lang="en-US" dirty="0" smtClean="0"/>
              <a:t>Religion: The Catholic Church</a:t>
            </a:r>
          </a:p>
          <a:p>
            <a:pPr lvl="1"/>
            <a:r>
              <a:rPr lang="en-US" dirty="0" smtClean="0"/>
              <a:t>Democracy: Ancient Greene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624" y="3104922"/>
            <a:ext cx="2284840" cy="3245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0606" y="5210058"/>
            <a:ext cx="272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Pope </a:t>
            </a:r>
            <a:r>
              <a:rPr lang="en-US" dirty="0" err="1" smtClean="0"/>
              <a:t>Sixtus</a:t>
            </a:r>
            <a:r>
              <a:rPr lang="en-US" dirty="0" smtClean="0"/>
              <a:t> IV, 1471-1481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0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62" y="1603466"/>
            <a:ext cx="8571436" cy="3931920"/>
          </a:xfrm>
        </p:spPr>
        <p:txBody>
          <a:bodyPr/>
          <a:lstStyle/>
          <a:p>
            <a:r>
              <a:rPr lang="en-US" dirty="0" smtClean="0"/>
              <a:t>Because European countries were so imperialistic, they spread their ideas, goods, and languages all over the world. </a:t>
            </a:r>
          </a:p>
          <a:p>
            <a:pPr lvl="1"/>
            <a:r>
              <a:rPr lang="en-US" dirty="0" smtClean="0"/>
              <a:t>Imperialism: extending a country’s power and influence through diplomacy or military force.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521" y="3255524"/>
            <a:ext cx="5170073" cy="34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3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7837311" cy="3931920"/>
          </a:xfrm>
        </p:spPr>
        <p:txBody>
          <a:bodyPr/>
          <a:lstStyle/>
          <a:p>
            <a:r>
              <a:rPr lang="en-US" dirty="0" smtClean="0"/>
              <a:t>Religions: </a:t>
            </a:r>
          </a:p>
          <a:p>
            <a:pPr lvl="1"/>
            <a:r>
              <a:rPr lang="en-US" dirty="0" smtClean="0"/>
              <a:t>Roman Catholic </a:t>
            </a:r>
          </a:p>
          <a:p>
            <a:pPr lvl="1"/>
            <a:r>
              <a:rPr lang="en-US" dirty="0" smtClean="0"/>
              <a:t>Protestantism </a:t>
            </a:r>
          </a:p>
          <a:p>
            <a:pPr lvl="1"/>
            <a:r>
              <a:rPr lang="en-US" dirty="0" smtClean="0"/>
              <a:t>Eastern Orthodox</a:t>
            </a:r>
          </a:p>
          <a:p>
            <a:pPr lvl="1"/>
            <a:r>
              <a:rPr lang="en-US" dirty="0" smtClean="0"/>
              <a:t>Muslim </a:t>
            </a:r>
          </a:p>
          <a:p>
            <a:pPr marL="350838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727" y="1929477"/>
            <a:ext cx="4498697" cy="33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792</TotalTime>
  <Words>709</Words>
  <Application>Microsoft Macintosh PowerPoint</Application>
  <PresentationFormat>On-screen Show (4:3)</PresentationFormat>
  <Paragraphs>131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Capital</vt:lpstr>
      <vt:lpstr>Europe and Russia, an Introduction </vt:lpstr>
      <vt:lpstr>B. Smith Photography</vt:lpstr>
      <vt:lpstr>B. Smith Photography</vt:lpstr>
      <vt:lpstr>B. Smith Photography</vt:lpstr>
      <vt:lpstr>Europe</vt:lpstr>
      <vt:lpstr>Modern Europe</vt:lpstr>
      <vt:lpstr>Modern Europe</vt:lpstr>
      <vt:lpstr>Modern Europe</vt:lpstr>
      <vt:lpstr>European Culture</vt:lpstr>
      <vt:lpstr>European Culture</vt:lpstr>
      <vt:lpstr>European Culture</vt:lpstr>
      <vt:lpstr>European Culture</vt:lpstr>
      <vt:lpstr>European Culture</vt:lpstr>
      <vt:lpstr>European Culture</vt:lpstr>
      <vt:lpstr>European Culture</vt:lpstr>
      <vt:lpstr>European Culture</vt:lpstr>
      <vt:lpstr>European Culture</vt:lpstr>
      <vt:lpstr>European Culture</vt:lpstr>
      <vt:lpstr>Birth of Modern Europe</vt:lpstr>
      <vt:lpstr>Birth of Modern Europe</vt:lpstr>
      <vt:lpstr>Birth of Modern Europe</vt:lpstr>
      <vt:lpstr>Birth of Modern Europe</vt:lpstr>
      <vt:lpstr>Birth of Modern Europe</vt:lpstr>
      <vt:lpstr>Birth of Modern Europe</vt:lpstr>
      <vt:lpstr>Birth of Modern Europe</vt:lpstr>
      <vt:lpstr>Birth of Modern Europe</vt:lpstr>
      <vt:lpstr>Birth of Modern Europe</vt:lpstr>
      <vt:lpstr>Birth of Modern Europe</vt:lpstr>
      <vt:lpstr>Birth of Modern Europe </vt:lpstr>
      <vt:lpstr>Birth of Modern Europe - Before World War I</vt:lpstr>
      <vt:lpstr>Birth of Modern Europe – After World War I</vt:lpstr>
      <vt:lpstr>Birth of Modern Europe – Before WWII </vt:lpstr>
      <vt:lpstr>Birth of Modern Europe – After WWII </vt:lpstr>
      <vt:lpstr>Birth of Modern Europe – Modern Europe</vt:lpstr>
      <vt:lpstr>Birth of Modern Europe</vt:lpstr>
      <vt:lpstr>Birth of Modern Europe</vt:lpstr>
      <vt:lpstr>Birth of Modern Europe</vt:lpstr>
      <vt:lpstr>Birth of Modern Europe</vt:lpstr>
      <vt:lpstr>Birth of Modern Europe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and Russia</dc:title>
  <dc:creator>Rebecca Smith</dc:creator>
  <cp:lastModifiedBy>Rebecca Smith</cp:lastModifiedBy>
  <cp:revision>25</cp:revision>
  <dcterms:created xsi:type="dcterms:W3CDTF">2016-03-02T01:11:35Z</dcterms:created>
  <dcterms:modified xsi:type="dcterms:W3CDTF">2016-10-05T14:13:32Z</dcterms:modified>
</cp:coreProperties>
</file>