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43FAD7-A100-4853-879D-8CE6F0B85F6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95E2CB-5354-415D-AD2C-93225BEE1F7C}">
      <dgm:prSet phldrT="[Text]"/>
      <dgm:spPr/>
      <dgm:t>
        <a:bodyPr/>
        <a:lstStyle/>
        <a:p>
          <a:r>
            <a:rPr lang="en-US" dirty="0" smtClean="0"/>
            <a:t>Types of Economies</a:t>
          </a:r>
          <a:endParaRPr lang="en-US" dirty="0"/>
        </a:p>
      </dgm:t>
    </dgm:pt>
    <dgm:pt modelId="{A3ADB684-3EB1-497B-8127-7CC0DB7D6BC1}" type="parTrans" cxnId="{5A258680-90FC-4437-8B53-25D62B293275}">
      <dgm:prSet/>
      <dgm:spPr/>
      <dgm:t>
        <a:bodyPr/>
        <a:lstStyle/>
        <a:p>
          <a:endParaRPr lang="en-US"/>
        </a:p>
      </dgm:t>
    </dgm:pt>
    <dgm:pt modelId="{40698289-4067-440A-B5C5-66C58789BE39}" type="sibTrans" cxnId="{5A258680-90FC-4437-8B53-25D62B293275}">
      <dgm:prSet/>
      <dgm:spPr/>
      <dgm:t>
        <a:bodyPr/>
        <a:lstStyle/>
        <a:p>
          <a:endParaRPr lang="en-US"/>
        </a:p>
      </dgm:t>
    </dgm:pt>
    <dgm:pt modelId="{9E809D41-6AE5-4870-B77A-5142ED9974B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Traditional</a:t>
          </a:r>
          <a:r>
            <a:rPr lang="en-US" dirty="0" smtClean="0"/>
            <a:t>:  goods and services are traded(barter)</a:t>
          </a:r>
          <a:endParaRPr lang="en-US" dirty="0"/>
        </a:p>
      </dgm:t>
    </dgm:pt>
    <dgm:pt modelId="{0889D28A-011B-4718-A820-345154B78910}" type="parTrans" cxnId="{5EB53529-6921-47DD-9AEB-1751D42AC383}">
      <dgm:prSet/>
      <dgm:spPr/>
      <dgm:t>
        <a:bodyPr/>
        <a:lstStyle/>
        <a:p>
          <a:endParaRPr lang="en-US"/>
        </a:p>
      </dgm:t>
    </dgm:pt>
    <dgm:pt modelId="{FD6D7AE2-8FB8-4441-A3AE-E88A0B1DEB17}" type="sibTrans" cxnId="{5EB53529-6921-47DD-9AEB-1751D42AC383}">
      <dgm:prSet/>
      <dgm:spPr/>
      <dgm:t>
        <a:bodyPr/>
        <a:lstStyle/>
        <a:p>
          <a:endParaRPr lang="en-US"/>
        </a:p>
      </dgm:t>
    </dgm:pt>
    <dgm:pt modelId="{0CD17604-BBD1-45F5-B4F0-B14B8319F01D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Mixed/Socialism</a:t>
          </a:r>
          <a:r>
            <a:rPr lang="en-US" dirty="0" smtClean="0"/>
            <a:t>: a combo of  market and command</a:t>
          </a:r>
          <a:endParaRPr lang="en-US" dirty="0"/>
        </a:p>
      </dgm:t>
    </dgm:pt>
    <dgm:pt modelId="{5DBA7BEC-7D8F-4BC1-8E4A-556598CD30AB}" type="parTrans" cxnId="{19B402C6-4D48-4271-BF3D-FC54BFFA1900}">
      <dgm:prSet/>
      <dgm:spPr/>
      <dgm:t>
        <a:bodyPr/>
        <a:lstStyle/>
        <a:p>
          <a:endParaRPr lang="en-US"/>
        </a:p>
      </dgm:t>
    </dgm:pt>
    <dgm:pt modelId="{3A66ED75-6BBA-4831-8A21-85C8A2D2617B}" type="sibTrans" cxnId="{19B402C6-4D48-4271-BF3D-FC54BFFA1900}">
      <dgm:prSet/>
      <dgm:spPr/>
      <dgm:t>
        <a:bodyPr/>
        <a:lstStyle/>
        <a:p>
          <a:endParaRPr lang="en-US"/>
        </a:p>
      </dgm:t>
    </dgm:pt>
    <dgm:pt modelId="{AE210CF1-5AFE-4FA3-9D3B-6BA7091429E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Market/Free Enterprise/Capitalism</a:t>
          </a:r>
          <a:r>
            <a:rPr lang="en-US" dirty="0" smtClean="0"/>
            <a:t>: consumer demand determines what goods and services are produced </a:t>
          </a:r>
          <a:endParaRPr lang="en-US" dirty="0"/>
        </a:p>
      </dgm:t>
    </dgm:pt>
    <dgm:pt modelId="{C2369A96-D962-48CD-B51A-3AAB9F711B42}" type="parTrans" cxnId="{7726B02B-69CB-4D6A-959C-CC7666E59110}">
      <dgm:prSet/>
      <dgm:spPr/>
      <dgm:t>
        <a:bodyPr/>
        <a:lstStyle/>
        <a:p>
          <a:endParaRPr lang="en-US"/>
        </a:p>
      </dgm:t>
    </dgm:pt>
    <dgm:pt modelId="{A3C385E7-E090-4886-8D30-258231E03B5C}" type="sibTrans" cxnId="{7726B02B-69CB-4D6A-959C-CC7666E59110}">
      <dgm:prSet/>
      <dgm:spPr/>
      <dgm:t>
        <a:bodyPr/>
        <a:lstStyle/>
        <a:p>
          <a:endParaRPr lang="en-US"/>
        </a:p>
      </dgm:t>
    </dgm:pt>
    <dgm:pt modelId="{A96D8F2B-9011-4518-940D-56617692A270}">
      <dgm:prSet phldrT="[Text]"/>
      <dgm:spPr/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Command/Communism</a:t>
          </a:r>
          <a:r>
            <a:rPr lang="en-US" dirty="0" smtClean="0"/>
            <a:t>: the govt. plans what goods and services are produced</a:t>
          </a:r>
          <a:endParaRPr lang="en-US" dirty="0"/>
        </a:p>
      </dgm:t>
    </dgm:pt>
    <dgm:pt modelId="{49430BA7-4762-42BC-B99B-4B7C9D079AD2}" type="parTrans" cxnId="{FAC7166E-7301-4752-AEC2-EF08E350D1CF}">
      <dgm:prSet/>
      <dgm:spPr/>
      <dgm:t>
        <a:bodyPr/>
        <a:lstStyle/>
        <a:p>
          <a:endParaRPr lang="en-US"/>
        </a:p>
      </dgm:t>
    </dgm:pt>
    <dgm:pt modelId="{E0B80844-74A5-450F-A772-EA659A4C0400}" type="sibTrans" cxnId="{FAC7166E-7301-4752-AEC2-EF08E350D1CF}">
      <dgm:prSet/>
      <dgm:spPr/>
      <dgm:t>
        <a:bodyPr/>
        <a:lstStyle/>
        <a:p>
          <a:endParaRPr lang="en-US"/>
        </a:p>
      </dgm:t>
    </dgm:pt>
    <dgm:pt modelId="{C6C0AD65-D7D5-4E2F-AB5F-FE8FF3EE61F8}" type="pres">
      <dgm:prSet presAssocID="{DC43FAD7-A100-4853-879D-8CE6F0B85F6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0D8EE2-A49A-4BEE-BA9F-6B7B7DD48870}" type="pres">
      <dgm:prSet presAssocID="{DC43FAD7-A100-4853-879D-8CE6F0B85F6C}" presName="matrix" presStyleCnt="0"/>
      <dgm:spPr/>
      <dgm:t>
        <a:bodyPr/>
        <a:lstStyle/>
        <a:p>
          <a:endParaRPr lang="en-US"/>
        </a:p>
      </dgm:t>
    </dgm:pt>
    <dgm:pt modelId="{1DA3A3DE-69C1-44A7-83FF-DDD012C60711}" type="pres">
      <dgm:prSet presAssocID="{DC43FAD7-A100-4853-879D-8CE6F0B85F6C}" presName="tile1" presStyleLbl="node1" presStyleIdx="0" presStyleCnt="4"/>
      <dgm:spPr/>
      <dgm:t>
        <a:bodyPr/>
        <a:lstStyle/>
        <a:p>
          <a:endParaRPr lang="en-US"/>
        </a:p>
      </dgm:t>
    </dgm:pt>
    <dgm:pt modelId="{84AC837A-DD1E-40C2-8400-A3793C7E9C10}" type="pres">
      <dgm:prSet presAssocID="{DC43FAD7-A100-4853-879D-8CE6F0B85F6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5C3F0-D3FE-48C3-9D94-71FCB22747D2}" type="pres">
      <dgm:prSet presAssocID="{DC43FAD7-A100-4853-879D-8CE6F0B85F6C}" presName="tile2" presStyleLbl="node1" presStyleIdx="1" presStyleCnt="4"/>
      <dgm:spPr/>
      <dgm:t>
        <a:bodyPr/>
        <a:lstStyle/>
        <a:p>
          <a:endParaRPr lang="en-US"/>
        </a:p>
      </dgm:t>
    </dgm:pt>
    <dgm:pt modelId="{9BF11E60-F422-473B-BF21-E12AE700F063}" type="pres">
      <dgm:prSet presAssocID="{DC43FAD7-A100-4853-879D-8CE6F0B85F6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B3750-21E7-49F1-9C4D-18E33F96840D}" type="pres">
      <dgm:prSet presAssocID="{DC43FAD7-A100-4853-879D-8CE6F0B85F6C}" presName="tile3" presStyleLbl="node1" presStyleIdx="2" presStyleCnt="4"/>
      <dgm:spPr/>
      <dgm:t>
        <a:bodyPr/>
        <a:lstStyle/>
        <a:p>
          <a:endParaRPr lang="en-US"/>
        </a:p>
      </dgm:t>
    </dgm:pt>
    <dgm:pt modelId="{57B0884D-E10C-4BB8-8FD8-BA55CF7048F2}" type="pres">
      <dgm:prSet presAssocID="{DC43FAD7-A100-4853-879D-8CE6F0B85F6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CA1B5-95E8-409D-8542-0EFC096A36CD}" type="pres">
      <dgm:prSet presAssocID="{DC43FAD7-A100-4853-879D-8CE6F0B85F6C}" presName="tile4" presStyleLbl="node1" presStyleIdx="3" presStyleCnt="4"/>
      <dgm:spPr/>
      <dgm:t>
        <a:bodyPr/>
        <a:lstStyle/>
        <a:p>
          <a:endParaRPr lang="en-US"/>
        </a:p>
      </dgm:t>
    </dgm:pt>
    <dgm:pt modelId="{D73DE864-615D-443F-B978-4F4DBE380545}" type="pres">
      <dgm:prSet presAssocID="{DC43FAD7-A100-4853-879D-8CE6F0B85F6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B71D5C-A6D7-4298-852A-6953ADA12914}" type="pres">
      <dgm:prSet presAssocID="{DC43FAD7-A100-4853-879D-8CE6F0B85F6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B3191E0-091E-4FD5-AF69-49CC1F515BB9}" type="presOf" srcId="{DC43FAD7-A100-4853-879D-8CE6F0B85F6C}" destId="{C6C0AD65-D7D5-4E2F-AB5F-FE8FF3EE61F8}" srcOrd="0" destOrd="0" presId="urn:microsoft.com/office/officeart/2005/8/layout/matrix1"/>
    <dgm:cxn modelId="{435DE971-D8E1-4E4F-9349-2F56C281E4C7}" type="presOf" srcId="{A96D8F2B-9011-4518-940D-56617692A270}" destId="{140CA1B5-95E8-409D-8542-0EFC096A36CD}" srcOrd="0" destOrd="0" presId="urn:microsoft.com/office/officeart/2005/8/layout/matrix1"/>
    <dgm:cxn modelId="{346F2FFB-E20B-489A-8F3D-835394DC5143}" type="presOf" srcId="{0CD17604-BBD1-45F5-B4F0-B14B8319F01D}" destId="{2FF5C3F0-D3FE-48C3-9D94-71FCB22747D2}" srcOrd="0" destOrd="0" presId="urn:microsoft.com/office/officeart/2005/8/layout/matrix1"/>
    <dgm:cxn modelId="{9AAB9FA2-1F04-4D4A-BB08-90525128C209}" type="presOf" srcId="{AE210CF1-5AFE-4FA3-9D3B-6BA7091429E1}" destId="{57B0884D-E10C-4BB8-8FD8-BA55CF7048F2}" srcOrd="1" destOrd="0" presId="urn:microsoft.com/office/officeart/2005/8/layout/matrix1"/>
    <dgm:cxn modelId="{7726B02B-69CB-4D6A-959C-CC7666E59110}" srcId="{0195E2CB-5354-415D-AD2C-93225BEE1F7C}" destId="{AE210CF1-5AFE-4FA3-9D3B-6BA7091429E1}" srcOrd="2" destOrd="0" parTransId="{C2369A96-D962-48CD-B51A-3AAB9F711B42}" sibTransId="{A3C385E7-E090-4886-8D30-258231E03B5C}"/>
    <dgm:cxn modelId="{5A258680-90FC-4437-8B53-25D62B293275}" srcId="{DC43FAD7-A100-4853-879D-8CE6F0B85F6C}" destId="{0195E2CB-5354-415D-AD2C-93225BEE1F7C}" srcOrd="0" destOrd="0" parTransId="{A3ADB684-3EB1-497B-8127-7CC0DB7D6BC1}" sibTransId="{40698289-4067-440A-B5C5-66C58789BE39}"/>
    <dgm:cxn modelId="{9711E579-30D9-4C35-8DE9-F32DB7356E2E}" type="presOf" srcId="{9E809D41-6AE5-4870-B77A-5142ED9974B5}" destId="{1DA3A3DE-69C1-44A7-83FF-DDD012C60711}" srcOrd="0" destOrd="0" presId="urn:microsoft.com/office/officeart/2005/8/layout/matrix1"/>
    <dgm:cxn modelId="{759D0311-D33A-4947-BBAF-ED4F3749A6E9}" type="presOf" srcId="{0CD17604-BBD1-45F5-B4F0-B14B8319F01D}" destId="{9BF11E60-F422-473B-BF21-E12AE700F063}" srcOrd="1" destOrd="0" presId="urn:microsoft.com/office/officeart/2005/8/layout/matrix1"/>
    <dgm:cxn modelId="{5EB53529-6921-47DD-9AEB-1751D42AC383}" srcId="{0195E2CB-5354-415D-AD2C-93225BEE1F7C}" destId="{9E809D41-6AE5-4870-B77A-5142ED9974B5}" srcOrd="0" destOrd="0" parTransId="{0889D28A-011B-4718-A820-345154B78910}" sibTransId="{FD6D7AE2-8FB8-4441-A3AE-E88A0B1DEB17}"/>
    <dgm:cxn modelId="{19B402C6-4D48-4271-BF3D-FC54BFFA1900}" srcId="{0195E2CB-5354-415D-AD2C-93225BEE1F7C}" destId="{0CD17604-BBD1-45F5-B4F0-B14B8319F01D}" srcOrd="1" destOrd="0" parTransId="{5DBA7BEC-7D8F-4BC1-8E4A-556598CD30AB}" sibTransId="{3A66ED75-6BBA-4831-8A21-85C8A2D2617B}"/>
    <dgm:cxn modelId="{19BF090D-6D6E-490E-9D10-D4D3DE1098E6}" type="presOf" srcId="{0195E2CB-5354-415D-AD2C-93225BEE1F7C}" destId="{B2B71D5C-A6D7-4298-852A-6953ADA12914}" srcOrd="0" destOrd="0" presId="urn:microsoft.com/office/officeart/2005/8/layout/matrix1"/>
    <dgm:cxn modelId="{FAC7166E-7301-4752-AEC2-EF08E350D1CF}" srcId="{0195E2CB-5354-415D-AD2C-93225BEE1F7C}" destId="{A96D8F2B-9011-4518-940D-56617692A270}" srcOrd="3" destOrd="0" parTransId="{49430BA7-4762-42BC-B99B-4B7C9D079AD2}" sibTransId="{E0B80844-74A5-450F-A772-EA659A4C0400}"/>
    <dgm:cxn modelId="{5C386DE0-CEBC-49A2-B44F-9A3A5312A01B}" type="presOf" srcId="{AE210CF1-5AFE-4FA3-9D3B-6BA7091429E1}" destId="{A60B3750-21E7-49F1-9C4D-18E33F96840D}" srcOrd="0" destOrd="0" presId="urn:microsoft.com/office/officeart/2005/8/layout/matrix1"/>
    <dgm:cxn modelId="{43692CEC-DE87-4B8E-9112-F00D1F4631AF}" type="presOf" srcId="{A96D8F2B-9011-4518-940D-56617692A270}" destId="{D73DE864-615D-443F-B978-4F4DBE380545}" srcOrd="1" destOrd="0" presId="urn:microsoft.com/office/officeart/2005/8/layout/matrix1"/>
    <dgm:cxn modelId="{4BC25201-CD5C-4ED9-A80B-C576839D7553}" type="presOf" srcId="{9E809D41-6AE5-4870-B77A-5142ED9974B5}" destId="{84AC837A-DD1E-40C2-8400-A3793C7E9C10}" srcOrd="1" destOrd="0" presId="urn:microsoft.com/office/officeart/2005/8/layout/matrix1"/>
    <dgm:cxn modelId="{A996513E-FC1F-4193-9B6D-9820273F8687}" type="presParOf" srcId="{C6C0AD65-D7D5-4E2F-AB5F-FE8FF3EE61F8}" destId="{750D8EE2-A49A-4BEE-BA9F-6B7B7DD48870}" srcOrd="0" destOrd="0" presId="urn:microsoft.com/office/officeart/2005/8/layout/matrix1"/>
    <dgm:cxn modelId="{C38C6C5D-7BC1-437B-8562-2F6849816D63}" type="presParOf" srcId="{750D8EE2-A49A-4BEE-BA9F-6B7B7DD48870}" destId="{1DA3A3DE-69C1-44A7-83FF-DDD012C60711}" srcOrd="0" destOrd="0" presId="urn:microsoft.com/office/officeart/2005/8/layout/matrix1"/>
    <dgm:cxn modelId="{5D153931-590A-4DEA-AA16-AAC33AE37386}" type="presParOf" srcId="{750D8EE2-A49A-4BEE-BA9F-6B7B7DD48870}" destId="{84AC837A-DD1E-40C2-8400-A3793C7E9C10}" srcOrd="1" destOrd="0" presId="urn:microsoft.com/office/officeart/2005/8/layout/matrix1"/>
    <dgm:cxn modelId="{F6961519-74D9-40F5-B89D-1187E07D4A33}" type="presParOf" srcId="{750D8EE2-A49A-4BEE-BA9F-6B7B7DD48870}" destId="{2FF5C3F0-D3FE-48C3-9D94-71FCB22747D2}" srcOrd="2" destOrd="0" presId="urn:microsoft.com/office/officeart/2005/8/layout/matrix1"/>
    <dgm:cxn modelId="{85B723A9-3AB8-4894-BB4B-0435FD51DA66}" type="presParOf" srcId="{750D8EE2-A49A-4BEE-BA9F-6B7B7DD48870}" destId="{9BF11E60-F422-473B-BF21-E12AE700F063}" srcOrd="3" destOrd="0" presId="urn:microsoft.com/office/officeart/2005/8/layout/matrix1"/>
    <dgm:cxn modelId="{B71CC365-C9F2-4A72-9672-2E9F471616C9}" type="presParOf" srcId="{750D8EE2-A49A-4BEE-BA9F-6B7B7DD48870}" destId="{A60B3750-21E7-49F1-9C4D-18E33F96840D}" srcOrd="4" destOrd="0" presId="urn:microsoft.com/office/officeart/2005/8/layout/matrix1"/>
    <dgm:cxn modelId="{A2DCDCC5-2C4D-48D3-971A-C9BBD8925747}" type="presParOf" srcId="{750D8EE2-A49A-4BEE-BA9F-6B7B7DD48870}" destId="{57B0884D-E10C-4BB8-8FD8-BA55CF7048F2}" srcOrd="5" destOrd="0" presId="urn:microsoft.com/office/officeart/2005/8/layout/matrix1"/>
    <dgm:cxn modelId="{3A33AA21-5FD7-429B-923B-4A64C63C93FE}" type="presParOf" srcId="{750D8EE2-A49A-4BEE-BA9F-6B7B7DD48870}" destId="{140CA1B5-95E8-409D-8542-0EFC096A36CD}" srcOrd="6" destOrd="0" presId="urn:microsoft.com/office/officeart/2005/8/layout/matrix1"/>
    <dgm:cxn modelId="{76ECF69C-8BB7-4ECD-BB91-F7FB144248FA}" type="presParOf" srcId="{750D8EE2-A49A-4BEE-BA9F-6B7B7DD48870}" destId="{D73DE864-615D-443F-B978-4F4DBE380545}" srcOrd="7" destOrd="0" presId="urn:microsoft.com/office/officeart/2005/8/layout/matrix1"/>
    <dgm:cxn modelId="{E71BB79E-6EDA-4555-8A77-F392CE8E4591}" type="presParOf" srcId="{C6C0AD65-D7D5-4E2F-AB5F-FE8FF3EE61F8}" destId="{B2B71D5C-A6D7-4298-852A-6953ADA1291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062DF1-6577-4BBE-8420-1DC1D29C124C}" type="datetimeFigureOut">
              <a:rPr lang="en-US" smtClean="0"/>
              <a:pPr/>
              <a:t>9/4/16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3B4626-FAFB-4BED-B737-3077FB828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people&amp;source=images&amp;cd=&amp;cad=rja&amp;docid=DSRAg1Vfx8jeMM&amp;tbnid=Wohr6VsTgpvp6M:&amp;ved=0CAUQjRw&amp;url=http://lutherthie.com/100-people-10-questions/&amp;ei=4osJUZekJqTA2AWO34Fw&amp;bvm=bv.41642243,d.aWM&amp;psig=AFQjCNGNCeupOaQdr0W8JSTHCuGL7rpp5A&amp;ust=135966651899955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90600"/>
          </a:xfrm>
        </p:spPr>
        <p:txBody>
          <a:bodyPr/>
          <a:lstStyle/>
          <a:p>
            <a:r>
              <a:rPr lang="en-US" dirty="0" smtClean="0"/>
              <a:t>What is human geography?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7239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The study of the world, its people &amp; their communities.</a:t>
            </a:r>
          </a:p>
          <a:p>
            <a:endParaRPr lang="en-US" dirty="0" smtClean="0"/>
          </a:p>
          <a:p>
            <a:r>
              <a:rPr lang="en-US" dirty="0" smtClean="0"/>
              <a:t>It has a greater focus on studying human activities instead of physical features of the earth.</a:t>
            </a:r>
          </a:p>
          <a:p>
            <a:r>
              <a:rPr lang="en-US" dirty="0" smtClean="0"/>
              <a:t>Parts of Human Geo.-</a:t>
            </a:r>
          </a:p>
          <a:p>
            <a:r>
              <a:rPr lang="en-US" sz="1400" dirty="0" smtClean="0"/>
              <a:t>Create a tree map for the categories</a:t>
            </a:r>
            <a:endParaRPr lang="en-US" sz="1500" dirty="0" smtClean="0"/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Population</a:t>
            </a:r>
          </a:p>
          <a:p>
            <a:pPr lvl="1"/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Economics</a:t>
            </a:r>
          </a:p>
          <a:p>
            <a:pPr lvl="1"/>
            <a:r>
              <a:rPr lang="en-US" dirty="0" smtClean="0"/>
              <a:t>Urban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lutherthie.com/art/wordpress_art_2011/wp-content/uploads/2012/02/100people_1024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6836" y="3429000"/>
            <a:ext cx="3148136" cy="3276600"/>
          </a:xfrm>
          <a:prstGeom prst="rect">
            <a:avLst/>
          </a:prstGeom>
          <a:noFill/>
        </p:spPr>
      </p:pic>
      <p:pic>
        <p:nvPicPr>
          <p:cNvPr id="4" name="Picture 3" descr="Screen Shot 2013-10-17 at 7.35.5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343400"/>
            <a:ext cx="21336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of knowledge, attitudes, and behaviors shared by and passed on by members of a group.</a:t>
            </a:r>
          </a:p>
          <a:p>
            <a:pPr lvl="1"/>
            <a:r>
              <a:rPr lang="en-US" dirty="0" smtClean="0"/>
              <a:t>Diffusion- Spreading Culture</a:t>
            </a:r>
          </a:p>
          <a:p>
            <a:pPr lvl="1"/>
            <a:r>
              <a:rPr lang="en-US" dirty="0" smtClean="0"/>
              <a:t>Acculturation- Accepting a different culture</a:t>
            </a:r>
          </a:p>
          <a:p>
            <a:pPr lvl="1"/>
            <a:r>
              <a:rPr lang="en-US" dirty="0" smtClean="0"/>
              <a:t>Innovation- Creating something new to meet a need.</a:t>
            </a:r>
          </a:p>
          <a:p>
            <a:pPr lvl="1"/>
            <a:r>
              <a:rPr lang="en-US" dirty="0" smtClean="0"/>
              <a:t>Parts include:</a:t>
            </a:r>
          </a:p>
          <a:p>
            <a:pPr lvl="2"/>
            <a:r>
              <a:rPr lang="en-US" dirty="0" smtClean="0"/>
              <a:t>Language (Dialect)</a:t>
            </a:r>
          </a:p>
          <a:p>
            <a:pPr lvl="2"/>
            <a:r>
              <a:rPr lang="en-US" dirty="0" smtClean="0"/>
              <a:t>Religion</a:t>
            </a:r>
          </a:p>
          <a:p>
            <a:pPr lvl="2"/>
            <a:r>
              <a:rPr lang="en-US" dirty="0" smtClean="0"/>
              <a:t>Ethnic Group- shared heritage</a:t>
            </a:r>
          </a:p>
          <a:p>
            <a:pPr lvl="2"/>
            <a:r>
              <a:rPr lang="en-US" dirty="0" smtClean="0"/>
              <a:t>Food</a:t>
            </a:r>
            <a:endParaRPr lang="en-US" dirty="0"/>
          </a:p>
        </p:txBody>
      </p:sp>
      <p:pic>
        <p:nvPicPr>
          <p:cNvPr id="4" name="Picture 3" descr="cul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41910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46320"/>
          </a:xfrm>
        </p:spPr>
        <p:txBody>
          <a:bodyPr/>
          <a:lstStyle/>
          <a:p>
            <a:r>
              <a:rPr lang="en-US" dirty="0" smtClean="0"/>
              <a:t>The study of the distribution of people in the world.</a:t>
            </a:r>
          </a:p>
          <a:p>
            <a:pPr lvl="1"/>
            <a:r>
              <a:rPr lang="en-US" dirty="0" smtClean="0"/>
              <a:t>Population Pyramids show a countries population at a specific moment, divided by gender and age.</a:t>
            </a:r>
          </a:p>
          <a:p>
            <a:pPr lvl="1"/>
            <a:r>
              <a:rPr lang="en-US" dirty="0" smtClean="0"/>
              <a:t>Most civilizations developed around water.</a:t>
            </a:r>
          </a:p>
          <a:p>
            <a:pPr lvl="1"/>
            <a:r>
              <a:rPr lang="en-US" dirty="0" smtClean="0"/>
              <a:t>Push Factors- Reasons to leave a country.</a:t>
            </a:r>
          </a:p>
          <a:p>
            <a:pPr lvl="1"/>
            <a:r>
              <a:rPr lang="en-US" dirty="0" smtClean="0"/>
              <a:t>Pull Factors- Reasons to come </a:t>
            </a:r>
            <a:br>
              <a:rPr lang="en-US" dirty="0" smtClean="0"/>
            </a:br>
            <a:r>
              <a:rPr lang="en-US" dirty="0" smtClean="0"/>
              <a:t>to a country.</a:t>
            </a:r>
          </a:p>
          <a:p>
            <a:pPr lvl="1"/>
            <a:r>
              <a:rPr lang="en-US" dirty="0" smtClean="0"/>
              <a:t>Population Density- The number</a:t>
            </a:r>
            <a:br>
              <a:rPr lang="en-US" dirty="0" smtClean="0"/>
            </a:br>
            <a:r>
              <a:rPr lang="en-US" dirty="0" smtClean="0"/>
              <a:t>of people in an area.</a:t>
            </a:r>
          </a:p>
          <a:p>
            <a:pPr lvl="1"/>
            <a:r>
              <a:rPr lang="en-US" dirty="0" smtClean="0"/>
              <a:t>Life Expectancy- People are </a:t>
            </a:r>
            <a:br>
              <a:rPr lang="en-US" dirty="0" smtClean="0"/>
            </a:br>
            <a:r>
              <a:rPr lang="en-US" dirty="0" smtClean="0"/>
              <a:t>living longer.</a:t>
            </a:r>
          </a:p>
        </p:txBody>
      </p:sp>
      <p:pic>
        <p:nvPicPr>
          <p:cNvPr id="4" name="Picture 3" descr="pyram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114800"/>
            <a:ext cx="3429000" cy="2636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different forms of government.</a:t>
            </a:r>
          </a:p>
          <a:p>
            <a:pPr lvl="1"/>
            <a:r>
              <a:rPr lang="en-US" dirty="0" smtClean="0"/>
              <a:t>Democracy- People have the power through elected officials.</a:t>
            </a:r>
          </a:p>
          <a:p>
            <a:pPr lvl="1"/>
            <a:r>
              <a:rPr lang="en-US" dirty="0" smtClean="0"/>
              <a:t>Totalitarian- Government has all the power.</a:t>
            </a:r>
          </a:p>
          <a:p>
            <a:pPr lvl="1"/>
            <a:r>
              <a:rPr lang="en-US" dirty="0" smtClean="0"/>
              <a:t>Theocracy- Religious leaders have all the power.</a:t>
            </a:r>
          </a:p>
          <a:p>
            <a:pPr lvl="1"/>
            <a:r>
              <a:rPr lang="en-US" dirty="0" smtClean="0"/>
              <a:t>Communist- Appointed Committee has power (economic element).</a:t>
            </a:r>
          </a:p>
          <a:p>
            <a:pPr lvl="1"/>
            <a:endParaRPr lang="en-US" dirty="0"/>
          </a:p>
        </p:txBody>
      </p:sp>
      <p:pic>
        <p:nvPicPr>
          <p:cNvPr id="4" name="Picture 3" descr="voting-boo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495800"/>
            <a:ext cx="2667000" cy="2133600"/>
          </a:xfrm>
          <a:prstGeom prst="rect">
            <a:avLst/>
          </a:prstGeom>
        </p:spPr>
      </p:pic>
      <p:pic>
        <p:nvPicPr>
          <p:cNvPr id="5" name="Picture 4" descr="endofdemocrac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4191000"/>
            <a:ext cx="2667000" cy="2570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how people make money.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2133600"/>
          <a:ext cx="78486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239000" cy="777240"/>
          </a:xfrm>
        </p:spPr>
        <p:txBody>
          <a:bodyPr>
            <a:normAutofit/>
          </a:bodyPr>
          <a:lstStyle/>
          <a:p>
            <a:r>
              <a:rPr lang="en-US" dirty="0" smtClean="0"/>
              <a:t>Economic Geography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686800" cy="4953000"/>
          </a:xfrm>
        </p:spPr>
        <p:txBody>
          <a:bodyPr numCol="2">
            <a:normAutofit fontScale="92500"/>
          </a:bodyPr>
          <a:lstStyle/>
          <a:p>
            <a:r>
              <a:rPr lang="en-US" dirty="0" smtClean="0"/>
              <a:t>What is necessary for a healthy economy?</a:t>
            </a:r>
          </a:p>
          <a:p>
            <a:pPr lvl="1"/>
            <a:r>
              <a:rPr lang="en-US" dirty="0" smtClean="0"/>
              <a:t>Infrastructure- basic systems for economy</a:t>
            </a:r>
          </a:p>
          <a:p>
            <a:pPr lvl="2"/>
            <a:r>
              <a:rPr lang="en-US" dirty="0" smtClean="0"/>
              <a:t>Communication</a:t>
            </a:r>
          </a:p>
          <a:p>
            <a:pPr lvl="2"/>
            <a:r>
              <a:rPr lang="en-US" dirty="0" smtClean="0"/>
              <a:t>Transportation</a:t>
            </a:r>
          </a:p>
          <a:p>
            <a:pPr lvl="2"/>
            <a:r>
              <a:rPr lang="en-US" dirty="0" smtClean="0"/>
              <a:t>Sanitation</a:t>
            </a:r>
          </a:p>
          <a:p>
            <a:pPr lvl="2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Natural Resources</a:t>
            </a:r>
          </a:p>
          <a:p>
            <a:pPr lvl="2"/>
            <a:r>
              <a:rPr lang="en-US" dirty="0" smtClean="0"/>
              <a:t>Not Evenly Distributed</a:t>
            </a:r>
          </a:p>
          <a:p>
            <a:pPr lvl="2"/>
            <a:r>
              <a:rPr lang="en-US" dirty="0" smtClean="0"/>
              <a:t>Some resources are non-renewable.</a:t>
            </a:r>
          </a:p>
          <a:p>
            <a:pPr lvl="2"/>
            <a:endParaRPr lang="en-US" dirty="0" smtClean="0"/>
          </a:p>
          <a:p>
            <a:pPr lvl="2"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Standard of Living</a:t>
            </a:r>
          </a:p>
          <a:p>
            <a:pPr lvl="1"/>
            <a:r>
              <a:rPr lang="en-US" dirty="0" smtClean="0"/>
              <a:t>More Developed/</a:t>
            </a:r>
          </a:p>
          <a:p>
            <a:pPr lvl="1">
              <a:buNone/>
            </a:pPr>
            <a:r>
              <a:rPr lang="en-US" dirty="0" smtClean="0"/>
              <a:t>Developed</a:t>
            </a:r>
          </a:p>
          <a:p>
            <a:pPr lvl="1"/>
            <a:r>
              <a:rPr lang="en-US" dirty="0" smtClean="0"/>
              <a:t>Newly Industrialized/</a:t>
            </a:r>
          </a:p>
          <a:p>
            <a:pPr lvl="1">
              <a:buNone/>
            </a:pPr>
            <a:r>
              <a:rPr lang="en-US" dirty="0" smtClean="0"/>
              <a:t>Developing</a:t>
            </a:r>
          </a:p>
          <a:p>
            <a:pPr lvl="1"/>
            <a:r>
              <a:rPr lang="en-US" dirty="0" smtClean="0"/>
              <a:t>Less Developed/</a:t>
            </a:r>
          </a:p>
          <a:p>
            <a:pPr lvl="1">
              <a:buNone/>
            </a:pPr>
            <a:r>
              <a:rPr lang="en-US" dirty="0" smtClean="0"/>
              <a:t>Underdeveloped</a:t>
            </a:r>
          </a:p>
          <a:p>
            <a:r>
              <a:rPr lang="en-US" dirty="0" smtClean="0"/>
              <a:t>Levels of Economic Activity</a:t>
            </a:r>
          </a:p>
          <a:p>
            <a:pPr lvl="1"/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Secondary</a:t>
            </a:r>
          </a:p>
          <a:p>
            <a:pPr lvl="1"/>
            <a:r>
              <a:rPr lang="en-US" dirty="0" smtClean="0"/>
              <a:t>Tertiary</a:t>
            </a:r>
          </a:p>
          <a:p>
            <a:pPr lvl="1"/>
            <a:r>
              <a:rPr lang="en-US" dirty="0" smtClean="0"/>
              <a:t>Quaternary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8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4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Urban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how people use space in cities.</a:t>
            </a:r>
          </a:p>
          <a:p>
            <a:pPr lvl="1"/>
            <a:r>
              <a:rPr lang="en-US" dirty="0" smtClean="0"/>
              <a:t>Urbanization- Dramatic Rise in the number of cities and changes in lifestyle that come from that change.</a:t>
            </a:r>
          </a:p>
          <a:p>
            <a:pPr lvl="1"/>
            <a:r>
              <a:rPr lang="en-US" dirty="0" smtClean="0"/>
              <a:t>Types of Areas</a:t>
            </a:r>
          </a:p>
          <a:p>
            <a:pPr lvl="2"/>
            <a:r>
              <a:rPr lang="en-US" dirty="0" smtClean="0"/>
              <a:t>Urban-The Big City (Dallas, 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Suburban- Middle sized town (Lewisville, 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Rural- Little population, country (Happy, 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urb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648200"/>
            <a:ext cx="2641600" cy="1981200"/>
          </a:xfrm>
          <a:prstGeom prst="rect">
            <a:avLst/>
          </a:prstGeom>
        </p:spPr>
      </p:pic>
      <p:pic>
        <p:nvPicPr>
          <p:cNvPr id="5" name="Picture 4" descr="suburb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4876800"/>
            <a:ext cx="2658109" cy="1752600"/>
          </a:xfrm>
          <a:prstGeom prst="rect">
            <a:avLst/>
          </a:prstGeom>
        </p:spPr>
      </p:pic>
      <p:pic>
        <p:nvPicPr>
          <p:cNvPr id="6" name="Picture 5" descr="Rur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5181600"/>
            <a:ext cx="2209800" cy="1470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879</TotalTime>
  <Words>374</Words>
  <Application>Microsoft Macintosh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Human Geography</vt:lpstr>
      <vt:lpstr>What is human geography?</vt:lpstr>
      <vt:lpstr>Culture</vt:lpstr>
      <vt:lpstr>Population Geography</vt:lpstr>
      <vt:lpstr>Political Geography</vt:lpstr>
      <vt:lpstr>Economic Geography</vt:lpstr>
      <vt:lpstr>Economic Geography (Cont.)</vt:lpstr>
      <vt:lpstr>Urban Geography</vt:lpstr>
    </vt:vector>
  </TitlesOfParts>
  <Company>Lewisville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Geography</dc:title>
  <dc:creator>hylemonp</dc:creator>
  <cp:lastModifiedBy>Rebecca Smith</cp:lastModifiedBy>
  <cp:revision>21</cp:revision>
  <dcterms:created xsi:type="dcterms:W3CDTF">2010-02-09T20:18:05Z</dcterms:created>
  <dcterms:modified xsi:type="dcterms:W3CDTF">2016-09-04T13:37:56Z</dcterms:modified>
</cp:coreProperties>
</file>