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9" r:id="rId11"/>
    <p:sldId id="265" r:id="rId12"/>
    <p:sldId id="266" r:id="rId13"/>
    <p:sldId id="267" r:id="rId14"/>
    <p:sldId id="268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/>
    <p:restoredTop sz="92990"/>
  </p:normalViewPr>
  <p:slideViewPr>
    <p:cSldViewPr snapToGrid="0" snapToObjects="1">
      <p:cViewPr varScale="1">
        <p:scale>
          <a:sx n="76" d="100"/>
          <a:sy n="76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2/27/19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768" y="5401882"/>
            <a:ext cx="4000500" cy="1456118"/>
          </a:xfrm>
        </p:spPr>
        <p:txBody>
          <a:bodyPr>
            <a:normAutofit/>
          </a:bodyPr>
          <a:lstStyle/>
          <a:p>
            <a:r>
              <a:rPr lang="en-US" sz="2800" dirty="0"/>
              <a:t>Europe: The Effects of USSR’s Fall    </a:t>
            </a:r>
          </a:p>
        </p:txBody>
      </p:sp>
      <p:sp>
        <p:nvSpPr>
          <p:cNvPr id="842" name="SMARTINK"/>
          <p:cNvSpPr/>
          <p:nvPr/>
        </p:nvSpPr>
        <p:spPr>
          <a:xfrm>
            <a:off x="3234690" y="4834890"/>
            <a:ext cx="217171" cy="91441"/>
          </a:xfrm>
          <a:custGeom>
            <a:avLst/>
            <a:gdLst/>
            <a:ahLst/>
            <a:cxnLst/>
            <a:rect l="0" t="0" r="0" b="0"/>
            <a:pathLst>
              <a:path w="217171" h="91441">
                <a:moveTo>
                  <a:pt x="217170" y="91440"/>
                </a:moveTo>
                <a:lnTo>
                  <a:pt x="205740" y="68580"/>
                </a:lnTo>
                <a:lnTo>
                  <a:pt x="182880" y="57150"/>
                </a:lnTo>
                <a:lnTo>
                  <a:pt x="160020" y="34290"/>
                </a:lnTo>
                <a:lnTo>
                  <a:pt x="114300" y="0"/>
                </a:lnTo>
                <a:lnTo>
                  <a:pt x="91440" y="0"/>
                </a:lnTo>
                <a:lnTo>
                  <a:pt x="45720" y="22860"/>
                </a:ln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SMARTINK"/>
          <p:cNvSpPr/>
          <p:nvPr/>
        </p:nvSpPr>
        <p:spPr>
          <a:xfrm>
            <a:off x="3371850" y="5017770"/>
            <a:ext cx="11431" cy="1"/>
          </a:xfrm>
          <a:custGeom>
            <a:avLst/>
            <a:gdLst/>
            <a:ahLst/>
            <a:cxnLst/>
            <a:rect l="0" t="0" r="0" b="0"/>
            <a:pathLst>
              <a:path w="11431" h="1">
                <a:moveTo>
                  <a:pt x="114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SMARTINK"/>
          <p:cNvSpPr/>
          <p:nvPr/>
        </p:nvSpPr>
        <p:spPr>
          <a:xfrm>
            <a:off x="3371850" y="5017770"/>
            <a:ext cx="11431" cy="1"/>
          </a:xfrm>
          <a:custGeom>
            <a:avLst/>
            <a:gdLst/>
            <a:ahLst/>
            <a:cxnLst/>
            <a:rect l="0" t="0" r="0" b="0"/>
            <a:pathLst>
              <a:path w="11431" h="1">
                <a:moveTo>
                  <a:pt x="114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85878-3CC7-3944-A25E-57A504C5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21882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former Soviet Union is now a group of 15 separate nation-states. 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7010"/>
            <a:ext cx="8416512" cy="42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Nation—group of people who share a common history and culture</a:t>
            </a:r>
          </a:p>
          <a:p>
            <a:r>
              <a:rPr lang="en-US" dirty="0"/>
              <a:t>State—political unit that controls a fixed territory</a:t>
            </a:r>
          </a:p>
          <a:p>
            <a:endParaRPr lang="en-US" dirty="0"/>
          </a:p>
          <a:p>
            <a:r>
              <a:rPr lang="en-US" dirty="0"/>
              <a:t>So a NATION-STATE is a country whose people mostly share a common identity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99" y="4013866"/>
            <a:ext cx="37211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58" y="5069152"/>
            <a:ext cx="381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country does this flag belong to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146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What famous politician is this? Hint: Her goal is to bring awareness to the many forms of genocide around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29" y="2496188"/>
            <a:ext cx="6248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Kim </a:t>
            </a:r>
            <a:r>
              <a:rPr lang="en-US" i="1" dirty="0" err="1"/>
              <a:t>Kardashian</a:t>
            </a:r>
            <a:r>
              <a:rPr lang="en-US" i="1" dirty="0"/>
              <a:t>, who is of Armenian decent! </a:t>
            </a:r>
          </a:p>
          <a:p>
            <a:pPr marL="114300" indent="0">
              <a:buNone/>
            </a:pPr>
            <a:r>
              <a:rPr lang="en-US" dirty="0"/>
              <a:t>Like many other nation-states, Armenia became an independent country after the dissolution of the USSR. This happened in the early 1990s.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6997"/>
            <a:ext cx="5531562" cy="36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434164" cy="4983162"/>
          </a:xfrm>
        </p:spPr>
        <p:txBody>
          <a:bodyPr/>
          <a:lstStyle/>
          <a:p>
            <a:r>
              <a:rPr lang="en-US" dirty="0"/>
              <a:t>Ethnic Tension: Conflict between different ethnic groups. </a:t>
            </a:r>
          </a:p>
          <a:p>
            <a:endParaRPr lang="en-US" dirty="0"/>
          </a:p>
          <a:p>
            <a:pPr lvl="1"/>
            <a:r>
              <a:rPr lang="en-US" dirty="0"/>
              <a:t>Balkanization: In the early 1990s the disintegration of Yugoslavia and the collapse of the Soviet Union led to the emergence of several new states—many of which were </a:t>
            </a:r>
            <a:r>
              <a:rPr lang="en-US" b="1" dirty="0"/>
              <a:t>unstable</a:t>
            </a:r>
            <a:r>
              <a:rPr lang="en-US" dirty="0"/>
              <a:t> and </a:t>
            </a:r>
            <a:r>
              <a:rPr lang="en-US" b="1" dirty="0"/>
              <a:t>ethnically mixed</a:t>
            </a:r>
            <a:r>
              <a:rPr lang="en-US" dirty="0"/>
              <a:t>—and then to </a:t>
            </a:r>
            <a:r>
              <a:rPr lang="en-US" b="1" dirty="0"/>
              <a:t>violence</a:t>
            </a:r>
            <a:r>
              <a:rPr lang="en-US" dirty="0"/>
              <a:t> between them. – </a:t>
            </a:r>
            <a:r>
              <a:rPr lang="en-US" dirty="0" err="1"/>
              <a:t>britannica.com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65" y="3426005"/>
            <a:ext cx="3862851" cy="34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 short: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fall of the Soviet Union created an unstable and unpredictable atmosphere in Eastern Europe, since most countries had been under communist rule for decades.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How are they doing??  </a:t>
            </a:r>
          </a:p>
        </p:txBody>
      </p:sp>
    </p:spTree>
    <p:extLst>
      <p:ext uri="{BB962C8B-B14F-4D97-AF65-F5344CB8AC3E}">
        <p14:creationId xmlns:p14="http://schemas.microsoft.com/office/powerpoint/2010/main" val="290835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What part of Europe makes the least amount of money?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03" y="2272563"/>
            <a:ext cx="6205820" cy="43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Has Eastern Europe really been affected by the Cold War?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5" y="2252060"/>
            <a:ext cx="6841225" cy="3765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725" y="6017470"/>
            <a:ext cx="213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KimmyK</a:t>
            </a:r>
            <a:r>
              <a:rPr lang="en-US" sz="2000" i="1" dirty="0"/>
              <a:t> is crying for Eastern Europe </a:t>
            </a:r>
          </a:p>
        </p:txBody>
      </p:sp>
    </p:spTree>
    <p:extLst>
      <p:ext uri="{BB962C8B-B14F-4D97-AF65-F5344CB8AC3E}">
        <p14:creationId xmlns:p14="http://schemas.microsoft.com/office/powerpoint/2010/main" val="26611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46" y="379224"/>
            <a:ext cx="9196046" cy="5187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0930" y="5935142"/>
            <a:ext cx="298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Our Story Continues… </a:t>
            </a:r>
          </a:p>
        </p:txBody>
      </p:sp>
    </p:spTree>
    <p:extLst>
      <p:ext uri="{BB962C8B-B14F-4D97-AF65-F5344CB8AC3E}">
        <p14:creationId xmlns:p14="http://schemas.microsoft.com/office/powerpoint/2010/main" val="266553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How did the collapse of the USSR lead to the creation of the modern political make-up of Europe? </a:t>
            </a:r>
          </a:p>
          <a:p>
            <a:r>
              <a:rPr lang="en-US" dirty="0"/>
              <a:t>Collapse: The inability of the Communist Party in Russia to continue its regime; </a:t>
            </a:r>
            <a:r>
              <a:rPr lang="en-US" u="sng" dirty="0"/>
              <a:t>the dissolving of the Russia’s communist republic. </a:t>
            </a:r>
          </a:p>
          <a:p>
            <a:r>
              <a:rPr lang="en-US" dirty="0"/>
              <a:t>Political Make-Up: The interaction of governments in Europe.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What factors contribute to the success or failure of new nation-states?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Nation-State: </a:t>
            </a:r>
            <a:r>
              <a:rPr lang="en-US" dirty="0"/>
              <a:t>a country whose people mostly share a common identity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NATO</a:t>
            </a:r>
            <a:r>
              <a:rPr lang="en-US" dirty="0"/>
              <a:t>: North Atlantic Treaty Organization, a military alliance between Western countries (Canada, France, US, England, and Western Europe)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Standard of Living: </a:t>
            </a:r>
            <a:r>
              <a:rPr lang="en-US" dirty="0"/>
              <a:t>the level of wealth, comfort, material goods and necessities available in a geographic area.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Balkanization: </a:t>
            </a:r>
            <a:r>
              <a:rPr lang="en-US" dirty="0"/>
              <a:t>the separation of an area into smaller territories. </a:t>
            </a:r>
          </a:p>
        </p:txBody>
      </p:sp>
    </p:spTree>
    <p:extLst>
      <p:ext uri="{BB962C8B-B14F-4D97-AF65-F5344CB8AC3E}">
        <p14:creationId xmlns:p14="http://schemas.microsoft.com/office/powerpoint/2010/main" val="68362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Western Countries (Democratic countries, such as America, England, France) created a treaty during the Cold War that solidified (made official) their alliance. </a:t>
            </a:r>
          </a:p>
          <a:p>
            <a:r>
              <a:rPr lang="en-US" dirty="0"/>
              <a:t>If one country in NATO was attacked, all the countries in the alliance would react.  </a:t>
            </a:r>
          </a:p>
          <a:p>
            <a:r>
              <a:rPr lang="en-US" dirty="0"/>
              <a:t>There are 23 countries in NATO today.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i="1" dirty="0"/>
              <a:t>NATO membership is open to “any other European state in a position to further the principles of this Treaty and to contribute to the security of the North Atlantic area.”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21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875"/>
            <a:ext cx="7620000" cy="520289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big question on everyone’s mind: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WILL LIBERLAND BECOME PART OF NATO?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67" y="2874453"/>
            <a:ext cx="5510422" cy="3671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196" y="5304696"/>
            <a:ext cx="152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Classy </a:t>
            </a:r>
            <a:r>
              <a:rPr lang="en-US" dirty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3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beginning of the end was marked by the fall of the Berlin Wall in 1989, which was attended by President Ronald Regan.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East and West Berlin were reunited.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8" y="3329447"/>
            <a:ext cx="4933457" cy="3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USSR -  #big #</a:t>
            </a:r>
            <a:r>
              <a:rPr lang="en-US" dirty="0" err="1"/>
              <a:t>REALLYbig</a:t>
            </a:r>
            <a:r>
              <a:rPr lang="en-US" dirty="0"/>
              <a:t> </a:t>
            </a:r>
          </a:p>
        </p:txBody>
      </p:sp>
      <p:pic>
        <p:nvPicPr>
          <p:cNvPr id="5" name="Content Placeholder 3" descr="su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5316"/>
          <a:stretch>
            <a:fillRect/>
          </a:stretch>
        </p:blipFill>
        <p:spPr>
          <a:xfrm>
            <a:off x="457200" y="2092456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Former Soviet Union Today—15 New Nation States</a:t>
            </a:r>
          </a:p>
          <a:p>
            <a:pPr marL="114300" indent="0">
              <a:buNone/>
            </a:pPr>
            <a:r>
              <a:rPr lang="en-US" dirty="0"/>
              <a:t>#</a:t>
            </a:r>
            <a:r>
              <a:rPr lang="en-US" dirty="0" err="1"/>
              <a:t>NewCountries</a:t>
            </a:r>
            <a:endParaRPr lang="en-US" dirty="0"/>
          </a:p>
        </p:txBody>
      </p:sp>
      <p:pic>
        <p:nvPicPr>
          <p:cNvPr id="5" name="Content Placeholder 9" descr="su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" b="1512"/>
          <a:stretch>
            <a:fillRect/>
          </a:stretch>
        </p:blipFill>
        <p:spPr>
          <a:xfrm>
            <a:off x="486312" y="2683304"/>
            <a:ext cx="7590888" cy="41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3204</TotalTime>
  <Words>556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Adjacency</vt:lpstr>
      <vt:lpstr>PowerPoint Presentation</vt:lpstr>
      <vt:lpstr>PowerPoint Presentation</vt:lpstr>
      <vt:lpstr>Essential Questions</vt:lpstr>
      <vt:lpstr>Key Terms</vt:lpstr>
      <vt:lpstr>The Fall </vt:lpstr>
      <vt:lpstr>The Fall </vt:lpstr>
      <vt:lpstr>The Fall </vt:lpstr>
      <vt:lpstr>The Fall</vt:lpstr>
      <vt:lpstr>New Beginnings</vt:lpstr>
      <vt:lpstr>New Beginnings</vt:lpstr>
      <vt:lpstr>New Beginnings</vt:lpstr>
      <vt:lpstr>Question </vt:lpstr>
      <vt:lpstr>Answer </vt:lpstr>
      <vt:lpstr>New Beginnings</vt:lpstr>
      <vt:lpstr>New Beginnings</vt:lpstr>
      <vt:lpstr>New Beginnings</vt:lpstr>
      <vt:lpstr>New Beginnings</vt:lpstr>
    </vt:vector>
  </TitlesOfParts>
  <Company>LISD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Smith, Rebecca</cp:lastModifiedBy>
  <cp:revision>47</cp:revision>
  <dcterms:created xsi:type="dcterms:W3CDTF">2016-03-16T01:17:34Z</dcterms:created>
  <dcterms:modified xsi:type="dcterms:W3CDTF">2019-02-28T03:20:08Z</dcterms:modified>
</cp:coreProperties>
</file>