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6" r:id="rId6"/>
    <p:sldId id="265" r:id="rId7"/>
    <p:sldId id="280" r:id="rId8"/>
    <p:sldId id="281" r:id="rId9"/>
    <p:sldId id="260" r:id="rId10"/>
    <p:sldId id="259" r:id="rId11"/>
    <p:sldId id="262" r:id="rId12"/>
    <p:sldId id="282" r:id="rId13"/>
    <p:sldId id="283" r:id="rId14"/>
    <p:sldId id="263" r:id="rId15"/>
    <p:sldId id="264" r:id="rId16"/>
    <p:sldId id="267" r:id="rId17"/>
    <p:sldId id="284" r:id="rId18"/>
    <p:sldId id="268" r:id="rId19"/>
    <p:sldId id="269" r:id="rId20"/>
    <p:sldId id="270" r:id="rId21"/>
    <p:sldId id="271" r:id="rId22"/>
    <p:sldId id="273" r:id="rId23"/>
    <p:sldId id="272" r:id="rId24"/>
    <p:sldId id="274" r:id="rId25"/>
    <p:sldId id="275" r:id="rId26"/>
    <p:sldId id="276" r:id="rId27"/>
    <p:sldId id="279" r:id="rId28"/>
    <p:sldId id="277" r:id="rId29"/>
    <p:sldId id="278"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1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10/5/16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10/5/16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10/5/16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5181600"/>
            <a:ext cx="7342188" cy="747020"/>
          </a:xfrm>
        </p:spPr>
        <p:txBody>
          <a:bodyPr/>
          <a:lstStyle/>
          <a:p>
            <a:r>
              <a:rPr lang="en-US" dirty="0" smtClean="0"/>
              <a:t>Road to Modern Europe</a:t>
            </a:r>
            <a:r>
              <a:rPr lang="en-US" dirty="0"/>
              <a:t/>
            </a:r>
            <a:br>
              <a:rPr lang="en-US" dirty="0"/>
            </a:br>
            <a:r>
              <a:rPr lang="en-US" dirty="0"/>
              <a:t>1950-1990</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964" y="698306"/>
            <a:ext cx="6616884" cy="4483293"/>
          </a:xfrm>
          <a:prstGeom prst="rect">
            <a:avLst/>
          </a:prstGeom>
        </p:spPr>
      </p:pic>
    </p:spTree>
    <p:extLst>
      <p:ext uri="{BB962C8B-B14F-4D97-AF65-F5344CB8AC3E}">
        <p14:creationId xmlns:p14="http://schemas.microsoft.com/office/powerpoint/2010/main" val="2945809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sp>
        <p:nvSpPr>
          <p:cNvPr id="3" name="Content Placeholder 2"/>
          <p:cNvSpPr>
            <a:spLocks noGrp="1"/>
          </p:cNvSpPr>
          <p:nvPr>
            <p:ph idx="1"/>
          </p:nvPr>
        </p:nvSpPr>
        <p:spPr>
          <a:xfrm>
            <a:off x="467923" y="1871883"/>
            <a:ext cx="8222079" cy="4193638"/>
          </a:xfrm>
        </p:spPr>
        <p:txBody>
          <a:bodyPr/>
          <a:lstStyle/>
          <a:p>
            <a:r>
              <a:rPr lang="en-US" dirty="0" smtClean="0"/>
              <a:t>After the end of WWII, Europe was divided between the democratic West (England, America and France) and the communist East (the USSR and its countries). </a:t>
            </a:r>
            <a:endParaRPr lang="en-US" dirty="0"/>
          </a:p>
        </p:txBody>
      </p:sp>
      <p:pic>
        <p:nvPicPr>
          <p:cNvPr id="4" name="Picture 3"/>
          <p:cNvPicPr>
            <a:picLocks noChangeAspect="1"/>
          </p:cNvPicPr>
          <p:nvPr/>
        </p:nvPicPr>
        <p:blipFill>
          <a:blip r:embed="rId2"/>
          <a:stretch>
            <a:fillRect/>
          </a:stretch>
        </p:blipFill>
        <p:spPr>
          <a:xfrm>
            <a:off x="3382973" y="3188381"/>
            <a:ext cx="5486400" cy="3378200"/>
          </a:xfrm>
          <a:prstGeom prst="rect">
            <a:avLst/>
          </a:prstGeom>
        </p:spPr>
      </p:pic>
      <p:sp>
        <p:nvSpPr>
          <p:cNvPr id="5" name="TextBox 4"/>
          <p:cNvSpPr txBox="1"/>
          <p:nvPr/>
        </p:nvSpPr>
        <p:spPr>
          <a:xfrm>
            <a:off x="467923" y="4345613"/>
            <a:ext cx="2915050" cy="830997"/>
          </a:xfrm>
          <a:prstGeom prst="rect">
            <a:avLst/>
          </a:prstGeom>
          <a:noFill/>
        </p:spPr>
        <p:txBody>
          <a:bodyPr wrap="square" rtlCol="0">
            <a:spAutoFit/>
          </a:bodyPr>
          <a:lstStyle/>
          <a:p>
            <a:r>
              <a:rPr lang="en-US" sz="2400" i="1" dirty="0" smtClean="0"/>
              <a:t>The USSR was #big</a:t>
            </a:r>
          </a:p>
          <a:p>
            <a:r>
              <a:rPr lang="en-US" sz="2400" i="1" dirty="0" smtClean="0"/>
              <a:t>#</a:t>
            </a:r>
            <a:r>
              <a:rPr lang="en-US" sz="2400" i="1" dirty="0" err="1" smtClean="0"/>
              <a:t>REALLYbig</a:t>
            </a:r>
            <a:endParaRPr lang="en-US" sz="2400" i="1" dirty="0"/>
          </a:p>
        </p:txBody>
      </p:sp>
    </p:spTree>
    <p:extLst>
      <p:ext uri="{BB962C8B-B14F-4D97-AF65-F5344CB8AC3E}">
        <p14:creationId xmlns:p14="http://schemas.microsoft.com/office/powerpoint/2010/main" val="30475725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sp>
        <p:nvSpPr>
          <p:cNvPr id="3" name="Content Placeholder 2"/>
          <p:cNvSpPr>
            <a:spLocks noGrp="1"/>
          </p:cNvSpPr>
          <p:nvPr>
            <p:ph idx="1"/>
          </p:nvPr>
        </p:nvSpPr>
        <p:spPr>
          <a:xfrm>
            <a:off x="289667" y="1849598"/>
            <a:ext cx="8489463" cy="4523717"/>
          </a:xfrm>
        </p:spPr>
        <p:txBody>
          <a:bodyPr/>
          <a:lstStyle/>
          <a:p>
            <a:r>
              <a:rPr lang="en-US" dirty="0" smtClean="0"/>
              <a:t>Due to heightened tensions, the world’s two superpowers (United States and Soviet Russia) began to compete to be the best. This lead to an increase in weapons, technology, armies, and nuclear bombs. </a:t>
            </a:r>
          </a:p>
          <a:p>
            <a:r>
              <a:rPr lang="en-US" dirty="0" smtClean="0"/>
              <a:t>The Cold War: Rivalry between the US and USSR for control over the postwar world. </a:t>
            </a:r>
          </a:p>
          <a:p>
            <a:pPr lvl="1"/>
            <a:r>
              <a:rPr lang="en-US" b="1" dirty="0" smtClean="0"/>
              <a:t>Arms Race: </a:t>
            </a:r>
            <a:r>
              <a:rPr lang="en-US" dirty="0" smtClean="0"/>
              <a:t>Build up of weapons, bombs, and armies. </a:t>
            </a:r>
          </a:p>
          <a:p>
            <a:pPr lvl="1"/>
            <a:r>
              <a:rPr lang="en-US" b="1" dirty="0" smtClean="0"/>
              <a:t>Space Race: </a:t>
            </a:r>
            <a:r>
              <a:rPr lang="en-US" dirty="0" smtClean="0"/>
              <a:t>Race to see who could put a man on the moon first. </a:t>
            </a:r>
            <a:endParaRPr lang="en-US" dirty="0"/>
          </a:p>
        </p:txBody>
      </p:sp>
    </p:spTree>
    <p:extLst>
      <p:ext uri="{BB962C8B-B14F-4D97-AF65-F5344CB8AC3E}">
        <p14:creationId xmlns:p14="http://schemas.microsoft.com/office/powerpoint/2010/main" val="41802344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6625" y="1395125"/>
            <a:ext cx="6528643" cy="4762645"/>
          </a:xfrm>
          <a:prstGeom prst="rect">
            <a:avLst/>
          </a:prstGeom>
        </p:spPr>
      </p:pic>
    </p:spTree>
    <p:extLst>
      <p:ext uri="{BB962C8B-B14F-4D97-AF65-F5344CB8AC3E}">
        <p14:creationId xmlns:p14="http://schemas.microsoft.com/office/powerpoint/2010/main" val="8891695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sp>
        <p:nvSpPr>
          <p:cNvPr id="5" name="TextBox 4"/>
          <p:cNvSpPr txBox="1"/>
          <p:nvPr/>
        </p:nvSpPr>
        <p:spPr>
          <a:xfrm>
            <a:off x="227153" y="4391181"/>
            <a:ext cx="8596542" cy="1938992"/>
          </a:xfrm>
          <a:prstGeom prst="rect">
            <a:avLst/>
          </a:prstGeom>
          <a:noFill/>
        </p:spPr>
        <p:txBody>
          <a:bodyPr wrap="square" rtlCol="0">
            <a:spAutoFit/>
          </a:bodyPr>
          <a:lstStyle/>
          <a:p>
            <a:pPr algn="ctr"/>
            <a:r>
              <a:rPr lang="en-US" sz="2400" i="1" dirty="0" smtClean="0"/>
              <a:t>“Fate has ordained that the men who went to the moon to explore in peace will stay on the moon to rest in peace.” </a:t>
            </a:r>
          </a:p>
          <a:p>
            <a:endParaRPr lang="en-US" sz="2400" i="1" dirty="0" smtClean="0"/>
          </a:p>
          <a:p>
            <a:r>
              <a:rPr lang="en-US" sz="2400" dirty="0" smtClean="0"/>
              <a:t>Exert from President Nixon’s Apollo 11 Failure Speech, if it had been needed. </a:t>
            </a:r>
            <a:endParaRPr lang="en-US" sz="2400" dirty="0"/>
          </a:p>
        </p:txBody>
      </p:sp>
      <p:pic>
        <p:nvPicPr>
          <p:cNvPr id="6" name="Picture 5"/>
          <p:cNvPicPr>
            <a:picLocks noChangeAspect="1"/>
          </p:cNvPicPr>
          <p:nvPr/>
        </p:nvPicPr>
        <p:blipFill>
          <a:blip r:embed="rId2"/>
          <a:stretch>
            <a:fillRect/>
          </a:stretch>
        </p:blipFill>
        <p:spPr>
          <a:xfrm>
            <a:off x="2338776" y="1383449"/>
            <a:ext cx="4590943" cy="2989067"/>
          </a:xfrm>
          <a:prstGeom prst="rect">
            <a:avLst/>
          </a:prstGeom>
        </p:spPr>
      </p:pic>
    </p:spTree>
    <p:extLst>
      <p:ext uri="{BB962C8B-B14F-4D97-AF65-F5344CB8AC3E}">
        <p14:creationId xmlns:p14="http://schemas.microsoft.com/office/powerpoint/2010/main" val="37519294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sp>
        <p:nvSpPr>
          <p:cNvPr id="3" name="Content Placeholder 2"/>
          <p:cNvSpPr>
            <a:spLocks noGrp="1"/>
          </p:cNvSpPr>
          <p:nvPr>
            <p:ph idx="1"/>
          </p:nvPr>
        </p:nvSpPr>
        <p:spPr>
          <a:xfrm>
            <a:off x="356514" y="1667451"/>
            <a:ext cx="8556310" cy="3931920"/>
          </a:xfrm>
        </p:spPr>
        <p:txBody>
          <a:bodyPr/>
          <a:lstStyle/>
          <a:p>
            <a:r>
              <a:rPr lang="en-US" dirty="0" smtClean="0"/>
              <a:t>While tensions escalated (grew</a:t>
            </a:r>
            <a:r>
              <a:rPr lang="en-US" smtClean="0"/>
              <a:t>), </a:t>
            </a:r>
            <a:r>
              <a:rPr lang="en-US" dirty="0" smtClean="0"/>
              <a:t>nationalism began to grow amongst countries that were involved. </a:t>
            </a:r>
          </a:p>
          <a:p>
            <a:pPr lvl="1"/>
            <a:r>
              <a:rPr lang="en-US" dirty="0" smtClean="0"/>
              <a:t>Nationalism: A deep sense of pride for one’s country. War and moments of distress can unite people. </a:t>
            </a:r>
            <a:endParaRPr lang="en-US" dirty="0"/>
          </a:p>
        </p:txBody>
      </p:sp>
      <p:pic>
        <p:nvPicPr>
          <p:cNvPr id="4" name="Picture 3"/>
          <p:cNvPicPr>
            <a:picLocks noChangeAspect="1"/>
          </p:cNvPicPr>
          <p:nvPr/>
        </p:nvPicPr>
        <p:blipFill>
          <a:blip r:embed="rId2"/>
          <a:stretch>
            <a:fillRect/>
          </a:stretch>
        </p:blipFill>
        <p:spPr>
          <a:xfrm>
            <a:off x="2406462" y="3498533"/>
            <a:ext cx="4411847" cy="2525299"/>
          </a:xfrm>
          <a:prstGeom prst="rect">
            <a:avLst/>
          </a:prstGeom>
        </p:spPr>
      </p:pic>
    </p:spTree>
    <p:extLst>
      <p:ext uri="{BB962C8B-B14F-4D97-AF65-F5344CB8AC3E}">
        <p14:creationId xmlns:p14="http://schemas.microsoft.com/office/powerpoint/2010/main" val="13111799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sp>
        <p:nvSpPr>
          <p:cNvPr id="3" name="Content Placeholder 2"/>
          <p:cNvSpPr>
            <a:spLocks noGrp="1"/>
          </p:cNvSpPr>
          <p:nvPr>
            <p:ph idx="1"/>
          </p:nvPr>
        </p:nvSpPr>
        <p:spPr>
          <a:xfrm>
            <a:off x="334232" y="1584008"/>
            <a:ext cx="8600874" cy="4856161"/>
          </a:xfrm>
        </p:spPr>
        <p:txBody>
          <a:bodyPr/>
          <a:lstStyle/>
          <a:p>
            <a:r>
              <a:rPr lang="en-US" dirty="0" smtClean="0"/>
              <a:t>During the late years of the 1980s, </a:t>
            </a:r>
            <a:r>
              <a:rPr lang="en-US" b="1" dirty="0" smtClean="0"/>
              <a:t>communism in the USSR began to fail</a:t>
            </a:r>
            <a:r>
              <a:rPr lang="en-US" dirty="0" smtClean="0"/>
              <a:t>. </a:t>
            </a:r>
          </a:p>
          <a:p>
            <a:pPr lvl="1"/>
            <a:r>
              <a:rPr lang="en-US" dirty="0" smtClean="0"/>
              <a:t>Remember, Communism in Russia began about 1917, so that’s about a 70 year time period. </a:t>
            </a:r>
          </a:p>
          <a:p>
            <a:r>
              <a:rPr lang="en-US" dirty="0" smtClean="0"/>
              <a:t>WHY?? </a:t>
            </a:r>
            <a:endParaRPr lang="en-US" dirty="0"/>
          </a:p>
        </p:txBody>
      </p:sp>
      <p:pic>
        <p:nvPicPr>
          <p:cNvPr id="4" name="Picture 3"/>
          <p:cNvPicPr>
            <a:picLocks noChangeAspect="1"/>
          </p:cNvPicPr>
          <p:nvPr/>
        </p:nvPicPr>
        <p:blipFill>
          <a:blip r:embed="rId2"/>
          <a:stretch>
            <a:fillRect/>
          </a:stretch>
        </p:blipFill>
        <p:spPr>
          <a:xfrm>
            <a:off x="4322719" y="2955327"/>
            <a:ext cx="4435243" cy="3663116"/>
          </a:xfrm>
          <a:prstGeom prst="rect">
            <a:avLst/>
          </a:prstGeom>
        </p:spPr>
      </p:pic>
    </p:spTree>
    <p:extLst>
      <p:ext uri="{BB962C8B-B14F-4D97-AF65-F5344CB8AC3E}">
        <p14:creationId xmlns:p14="http://schemas.microsoft.com/office/powerpoint/2010/main" val="25333850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USSR</a:t>
            </a:r>
            <a:endParaRPr lang="en-US" dirty="0"/>
          </a:p>
        </p:txBody>
      </p:sp>
      <p:sp>
        <p:nvSpPr>
          <p:cNvPr id="3" name="Content Placeholder 2"/>
          <p:cNvSpPr>
            <a:spLocks noGrp="1"/>
          </p:cNvSpPr>
          <p:nvPr>
            <p:ph idx="1"/>
          </p:nvPr>
        </p:nvSpPr>
        <p:spPr>
          <a:xfrm>
            <a:off x="311950" y="1894167"/>
            <a:ext cx="8556310" cy="4412296"/>
          </a:xfrm>
        </p:spPr>
        <p:txBody>
          <a:bodyPr/>
          <a:lstStyle/>
          <a:p>
            <a:r>
              <a:rPr lang="en-US" dirty="0" smtClean="0"/>
              <a:t>After about seven decades of communist rule, </a:t>
            </a:r>
            <a:r>
              <a:rPr lang="en-US" b="1" dirty="0" smtClean="0"/>
              <a:t>the government was not able to provide for the people </a:t>
            </a:r>
            <a:r>
              <a:rPr lang="en-US" dirty="0" smtClean="0"/>
              <a:t>under its control. </a:t>
            </a:r>
          </a:p>
          <a:p>
            <a:r>
              <a:rPr lang="en-US" b="1" dirty="0" smtClean="0"/>
              <a:t>People were not motivated to work</a:t>
            </a:r>
            <a:r>
              <a:rPr lang="en-US" dirty="0" smtClean="0"/>
              <a:t>, since hard work usually did not lead to fortune. This lead to less manufacture (aka, less money $$$). </a:t>
            </a:r>
          </a:p>
          <a:p>
            <a:r>
              <a:rPr lang="en-US" b="1" dirty="0" smtClean="0"/>
              <a:t>Under Joseph Stalin, 48 million people were killed </a:t>
            </a:r>
            <a:r>
              <a:rPr lang="en-US" dirty="0" smtClean="0"/>
              <a:t>for various reasons, typically being an “enemy of the state.” </a:t>
            </a:r>
          </a:p>
          <a:p>
            <a:endParaRPr lang="en-US" dirty="0" smtClean="0"/>
          </a:p>
          <a:p>
            <a:endParaRPr lang="en-US" dirty="0"/>
          </a:p>
        </p:txBody>
      </p:sp>
    </p:spTree>
    <p:extLst>
      <p:ext uri="{BB962C8B-B14F-4D97-AF65-F5344CB8AC3E}">
        <p14:creationId xmlns:p14="http://schemas.microsoft.com/office/powerpoint/2010/main" val="2444391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the USSR</a:t>
            </a:r>
            <a:endParaRPr lang="en-US" dirty="0"/>
          </a:p>
        </p:txBody>
      </p:sp>
      <p:sp>
        <p:nvSpPr>
          <p:cNvPr id="3" name="Content Placeholder 2"/>
          <p:cNvSpPr>
            <a:spLocks noGrp="1"/>
          </p:cNvSpPr>
          <p:nvPr>
            <p:ph idx="1"/>
          </p:nvPr>
        </p:nvSpPr>
        <p:spPr>
          <a:xfrm>
            <a:off x="387625" y="1821620"/>
            <a:ext cx="7345363" cy="3931920"/>
          </a:xfrm>
        </p:spPr>
        <p:txBody>
          <a:bodyPr/>
          <a:lstStyle/>
          <a:p>
            <a:pPr marL="0" indent="0">
              <a:buNone/>
            </a:pPr>
            <a:r>
              <a:rPr lang="en-US" dirty="0" smtClean="0"/>
              <a:t>Soviet </a:t>
            </a:r>
            <a:r>
              <a:rPr lang="en-US" dirty="0" err="1" smtClean="0"/>
              <a:t>Guglags</a:t>
            </a:r>
            <a:r>
              <a:rPr lang="en-US" dirty="0" smtClean="0"/>
              <a:t> (Work Camps)</a:t>
            </a:r>
            <a:endParaRPr lang="en-US" dirty="0"/>
          </a:p>
        </p:txBody>
      </p:sp>
      <p:pic>
        <p:nvPicPr>
          <p:cNvPr id="4" name="Picture 3"/>
          <p:cNvPicPr>
            <a:picLocks noChangeAspect="1"/>
          </p:cNvPicPr>
          <p:nvPr/>
        </p:nvPicPr>
        <p:blipFill>
          <a:blip r:embed="rId2"/>
          <a:stretch>
            <a:fillRect/>
          </a:stretch>
        </p:blipFill>
        <p:spPr>
          <a:xfrm>
            <a:off x="4942888" y="1821620"/>
            <a:ext cx="3759200" cy="2159000"/>
          </a:xfrm>
          <a:prstGeom prst="rect">
            <a:avLst/>
          </a:prstGeom>
        </p:spPr>
      </p:pic>
      <p:pic>
        <p:nvPicPr>
          <p:cNvPr id="5" name="Picture 4"/>
          <p:cNvPicPr>
            <a:picLocks noChangeAspect="1"/>
          </p:cNvPicPr>
          <p:nvPr/>
        </p:nvPicPr>
        <p:blipFill>
          <a:blip r:embed="rId3"/>
          <a:stretch>
            <a:fillRect/>
          </a:stretch>
        </p:blipFill>
        <p:spPr>
          <a:xfrm>
            <a:off x="5133388" y="4247021"/>
            <a:ext cx="3568700" cy="22733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625" y="2720502"/>
            <a:ext cx="4468063" cy="3351047"/>
          </a:xfrm>
          <a:prstGeom prst="rect">
            <a:avLst/>
          </a:prstGeom>
        </p:spPr>
      </p:pic>
    </p:spTree>
    <p:extLst>
      <p:ext uri="{BB962C8B-B14F-4D97-AF65-F5344CB8AC3E}">
        <p14:creationId xmlns:p14="http://schemas.microsoft.com/office/powerpoint/2010/main" val="23700837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the USSR</a:t>
            </a:r>
            <a:endParaRPr lang="en-US" dirty="0"/>
          </a:p>
        </p:txBody>
      </p:sp>
      <p:sp>
        <p:nvSpPr>
          <p:cNvPr id="3" name="Content Placeholder 2"/>
          <p:cNvSpPr>
            <a:spLocks noGrp="1"/>
          </p:cNvSpPr>
          <p:nvPr>
            <p:ph idx="1"/>
          </p:nvPr>
        </p:nvSpPr>
        <p:spPr>
          <a:xfrm>
            <a:off x="334231" y="1584008"/>
            <a:ext cx="8511745" cy="4811592"/>
          </a:xfrm>
        </p:spPr>
        <p:txBody>
          <a:bodyPr/>
          <a:lstStyle/>
          <a:p>
            <a:r>
              <a:rPr lang="en-US" b="1" dirty="0" smtClean="0"/>
              <a:t>Due to the poor economic environment in Eastern Berlin (the communist controlled section), people began to migrate to the western side….</a:t>
            </a:r>
          </a:p>
          <a:p>
            <a:r>
              <a:rPr lang="en-US" dirty="0" smtClean="0"/>
              <a:t> The USSR was concerned that too many people were leaving, so they created a wall to cage the Berliners in. </a:t>
            </a:r>
            <a:endParaRPr lang="en-US" dirty="0"/>
          </a:p>
        </p:txBody>
      </p:sp>
      <p:pic>
        <p:nvPicPr>
          <p:cNvPr id="4" name="Picture 3"/>
          <p:cNvPicPr>
            <a:picLocks noChangeAspect="1"/>
          </p:cNvPicPr>
          <p:nvPr/>
        </p:nvPicPr>
        <p:blipFill>
          <a:blip r:embed="rId2"/>
          <a:stretch>
            <a:fillRect/>
          </a:stretch>
        </p:blipFill>
        <p:spPr>
          <a:xfrm>
            <a:off x="2073524" y="3893413"/>
            <a:ext cx="5079018" cy="2808596"/>
          </a:xfrm>
          <a:prstGeom prst="rect">
            <a:avLst/>
          </a:prstGeom>
        </p:spPr>
      </p:pic>
    </p:spTree>
    <p:extLst>
      <p:ext uri="{BB962C8B-B14F-4D97-AF65-F5344CB8AC3E}">
        <p14:creationId xmlns:p14="http://schemas.microsoft.com/office/powerpoint/2010/main" val="22520522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a:t>
            </a:r>
            <a:endParaRPr lang="en-US" i="1" dirty="0"/>
          </a:p>
        </p:txBody>
      </p:sp>
      <p:sp>
        <p:nvSpPr>
          <p:cNvPr id="3" name="Content Placeholder 2"/>
          <p:cNvSpPr>
            <a:spLocks noGrp="1"/>
          </p:cNvSpPr>
          <p:nvPr>
            <p:ph idx="1"/>
          </p:nvPr>
        </p:nvSpPr>
        <p:spPr>
          <a:xfrm>
            <a:off x="378795" y="1805030"/>
            <a:ext cx="8444899" cy="4501433"/>
          </a:xfrm>
        </p:spPr>
        <p:txBody>
          <a:bodyPr/>
          <a:lstStyle/>
          <a:p>
            <a:pPr marL="0" indent="0">
              <a:buNone/>
            </a:pPr>
            <a:r>
              <a:rPr lang="en-US" i="1" dirty="0" smtClean="0"/>
              <a:t>People are leaving Ms. Smith’s class in large numbers. Students claim the sorry jokes and long lectures are just too awful to stand. This looks bad on Ms. Smith, who refuses to change her ways. How can this problem be solved? </a:t>
            </a:r>
          </a:p>
          <a:p>
            <a:pPr marL="457200" indent="-457200">
              <a:buAutoNum type="arabicParenR"/>
            </a:pPr>
            <a:r>
              <a:rPr lang="en-US" i="1" dirty="0" smtClean="0"/>
              <a:t>Allow for 30 minutes of free time </a:t>
            </a:r>
          </a:p>
          <a:p>
            <a:pPr marL="457200" indent="-457200">
              <a:buAutoNum type="arabicParenR"/>
            </a:pPr>
            <a:r>
              <a:rPr lang="en-US" i="1" dirty="0" smtClean="0"/>
              <a:t>Create more exciting lessons that are free from corny jokes and long lectures. </a:t>
            </a:r>
          </a:p>
          <a:p>
            <a:pPr marL="457200" indent="-457200">
              <a:buAutoNum type="arabicParenR"/>
            </a:pPr>
            <a:r>
              <a:rPr lang="en-US" i="1" dirty="0" smtClean="0"/>
              <a:t>Not allow students to go to the counselor and force them to say nice things, or else their grade will suffer. </a:t>
            </a:r>
            <a:endParaRPr lang="en-US" i="1" dirty="0"/>
          </a:p>
        </p:txBody>
      </p:sp>
    </p:spTree>
    <p:extLst>
      <p:ext uri="{BB962C8B-B14F-4D97-AF65-F5344CB8AC3E}">
        <p14:creationId xmlns:p14="http://schemas.microsoft.com/office/powerpoint/2010/main" val="28836510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b="1" dirty="0" smtClean="0"/>
              <a:t>Political boundaries formed after the fall of the USSR (Union of Soviet Socialist Republics). </a:t>
            </a:r>
          </a:p>
          <a:p>
            <a:r>
              <a:rPr lang="en-US" u="sng" dirty="0" smtClean="0"/>
              <a:t>Transboundary Pollution</a:t>
            </a:r>
            <a:r>
              <a:rPr lang="en-US" dirty="0" smtClean="0"/>
              <a:t>: Pollution that crosses political borders. </a:t>
            </a:r>
          </a:p>
          <a:p>
            <a:r>
              <a:rPr lang="en-US" u="sng" dirty="0" smtClean="0"/>
              <a:t>Regional Cooperation</a:t>
            </a:r>
            <a:r>
              <a:rPr lang="en-US" dirty="0" smtClean="0"/>
              <a:t>: Neighboring countries working together to achieve a common goal. </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4297737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Answer</a:t>
            </a:r>
            <a:endParaRPr lang="en-US" i="1" dirty="0"/>
          </a:p>
        </p:txBody>
      </p:sp>
      <p:sp>
        <p:nvSpPr>
          <p:cNvPr id="3" name="Content Placeholder 2"/>
          <p:cNvSpPr>
            <a:spLocks noGrp="1"/>
          </p:cNvSpPr>
          <p:nvPr>
            <p:ph idx="1"/>
          </p:nvPr>
        </p:nvSpPr>
        <p:spPr>
          <a:xfrm>
            <a:off x="334232" y="1827314"/>
            <a:ext cx="8534028" cy="4456865"/>
          </a:xfrm>
        </p:spPr>
        <p:txBody>
          <a:bodyPr/>
          <a:lstStyle/>
          <a:p>
            <a:pPr marL="0" indent="0">
              <a:buNone/>
            </a:pPr>
            <a:r>
              <a:rPr lang="en-US" i="1" dirty="0"/>
              <a:t>Not allow students to go to the counselor and force </a:t>
            </a:r>
            <a:r>
              <a:rPr lang="en-US" i="1" dirty="0" smtClean="0"/>
              <a:t>them </a:t>
            </a:r>
            <a:r>
              <a:rPr lang="en-US" i="1" dirty="0"/>
              <a:t>to say nice things, or else their grade will suffer. </a:t>
            </a:r>
          </a:p>
          <a:p>
            <a:pPr marL="0" indent="0">
              <a:buNone/>
            </a:pPr>
            <a:r>
              <a:rPr lang="en-US" i="1" dirty="0" smtClean="0"/>
              <a:t>It’s all about appearances!!! It could be total chaos in Ms. Smith’s room, but as long as no ones knows, it’s all good… </a:t>
            </a:r>
          </a:p>
          <a:p>
            <a:pPr marL="0" indent="0">
              <a:buNone/>
            </a:pPr>
            <a:endParaRPr lang="en-US" i="1" dirty="0"/>
          </a:p>
          <a:p>
            <a:pPr marL="0" indent="0">
              <a:buNone/>
            </a:pPr>
            <a:r>
              <a:rPr lang="en-US" i="1" dirty="0" smtClean="0"/>
              <a:t>But for real, this was the USSR’s solution for major issues</a:t>
            </a:r>
            <a:r>
              <a:rPr lang="en-US" dirty="0" smtClean="0"/>
              <a:t>. </a:t>
            </a:r>
          </a:p>
          <a:p>
            <a:pPr marL="0" indent="0" algn="ctr">
              <a:buNone/>
            </a:pPr>
            <a:r>
              <a:rPr lang="en-US" b="1" i="1" dirty="0" smtClean="0"/>
              <a:t>Fear and intimidation plus lots of denying = good international reputation. </a:t>
            </a:r>
            <a:endParaRPr lang="en-US" b="1" dirty="0"/>
          </a:p>
        </p:txBody>
      </p:sp>
    </p:spTree>
    <p:extLst>
      <p:ext uri="{BB962C8B-B14F-4D97-AF65-F5344CB8AC3E}">
        <p14:creationId xmlns:p14="http://schemas.microsoft.com/office/powerpoint/2010/main" val="39776272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the USSR</a:t>
            </a:r>
            <a:endParaRPr lang="en-US" dirty="0"/>
          </a:p>
        </p:txBody>
      </p:sp>
      <p:sp>
        <p:nvSpPr>
          <p:cNvPr id="3" name="Content Placeholder 2"/>
          <p:cNvSpPr>
            <a:spLocks noGrp="1"/>
          </p:cNvSpPr>
          <p:nvPr>
            <p:ph idx="1"/>
          </p:nvPr>
        </p:nvSpPr>
        <p:spPr>
          <a:xfrm>
            <a:off x="356514" y="1805030"/>
            <a:ext cx="8534028" cy="4635139"/>
          </a:xfrm>
        </p:spPr>
        <p:txBody>
          <a:bodyPr/>
          <a:lstStyle/>
          <a:p>
            <a:r>
              <a:rPr lang="en-US" dirty="0" smtClean="0"/>
              <a:t>Case and Point: Chernobyl </a:t>
            </a:r>
          </a:p>
          <a:p>
            <a:pPr lvl="1"/>
            <a:r>
              <a:rPr lang="en-US" dirty="0" smtClean="0"/>
              <a:t>In 1986, the Chernobyl Nuclear Power Plant in the Ukraine experienced a massive accident that led to a meltdown of the core. </a:t>
            </a:r>
          </a:p>
          <a:p>
            <a:pPr lvl="1"/>
            <a:r>
              <a:rPr lang="en-US" b="1" dirty="0" smtClean="0"/>
              <a:t>Radiation went EVERYWHERE. </a:t>
            </a:r>
          </a:p>
          <a:p>
            <a:pPr lvl="1"/>
            <a:r>
              <a:rPr lang="en-US" b="1" dirty="0" smtClean="0"/>
              <a:t>The USSR refused to acknowledge that anything was wrong </a:t>
            </a:r>
            <a:r>
              <a:rPr lang="en-US" dirty="0" smtClean="0"/>
              <a:t>until other countries began to detect large amount of radiation. </a:t>
            </a:r>
          </a:p>
          <a:p>
            <a:pPr lvl="1"/>
            <a:r>
              <a:rPr lang="en-US" dirty="0" smtClean="0"/>
              <a:t>At that point, the Soviet Union had to admit that Chernobyl had an accident. </a:t>
            </a:r>
          </a:p>
          <a:p>
            <a:pPr lvl="1"/>
            <a:endParaRPr lang="en-US" dirty="0"/>
          </a:p>
        </p:txBody>
      </p:sp>
    </p:spTree>
    <p:extLst>
      <p:ext uri="{BB962C8B-B14F-4D97-AF65-F5344CB8AC3E}">
        <p14:creationId xmlns:p14="http://schemas.microsoft.com/office/powerpoint/2010/main" val="35939521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Fall of the USSR</a:t>
            </a:r>
          </a:p>
        </p:txBody>
      </p:sp>
      <p:pic>
        <p:nvPicPr>
          <p:cNvPr id="4" name="Picture 3"/>
          <p:cNvPicPr>
            <a:picLocks noChangeAspect="1"/>
          </p:cNvPicPr>
          <p:nvPr/>
        </p:nvPicPr>
        <p:blipFill>
          <a:blip r:embed="rId2"/>
          <a:stretch>
            <a:fillRect/>
          </a:stretch>
        </p:blipFill>
        <p:spPr>
          <a:xfrm>
            <a:off x="1336923" y="2250778"/>
            <a:ext cx="6477000" cy="3627120"/>
          </a:xfrm>
          <a:prstGeom prst="rect">
            <a:avLst/>
          </a:prstGeom>
        </p:spPr>
      </p:pic>
    </p:spTree>
    <p:extLst>
      <p:ext uri="{BB962C8B-B14F-4D97-AF65-F5344CB8AC3E}">
        <p14:creationId xmlns:p14="http://schemas.microsoft.com/office/powerpoint/2010/main" val="5931599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Fall of the USSR</a:t>
            </a:r>
          </a:p>
        </p:txBody>
      </p:sp>
      <p:sp>
        <p:nvSpPr>
          <p:cNvPr id="3" name="Content Placeholder 2"/>
          <p:cNvSpPr>
            <a:spLocks noGrp="1"/>
          </p:cNvSpPr>
          <p:nvPr>
            <p:ph idx="1"/>
          </p:nvPr>
        </p:nvSpPr>
        <p:spPr/>
        <p:txBody>
          <a:bodyPr/>
          <a:lstStyle/>
          <a:p>
            <a:r>
              <a:rPr lang="en-US" dirty="0" smtClean="0"/>
              <a:t>Chernobyl Today</a:t>
            </a:r>
          </a:p>
          <a:p>
            <a:pPr lvl="1"/>
            <a:r>
              <a:rPr lang="en-US" dirty="0" smtClean="0"/>
              <a:t>The radiation at Chernobyl is still so high, that the plant and the neighboring town cannot be occupied by humans. </a:t>
            </a:r>
            <a:endParaRPr lang="en-US" dirty="0"/>
          </a:p>
        </p:txBody>
      </p:sp>
      <p:pic>
        <p:nvPicPr>
          <p:cNvPr id="4" name="Picture 3"/>
          <p:cNvPicPr>
            <a:picLocks noChangeAspect="1"/>
          </p:cNvPicPr>
          <p:nvPr/>
        </p:nvPicPr>
        <p:blipFill>
          <a:blip r:embed="rId2"/>
          <a:stretch>
            <a:fillRect/>
          </a:stretch>
        </p:blipFill>
        <p:spPr>
          <a:xfrm>
            <a:off x="4545540" y="3475960"/>
            <a:ext cx="3699935" cy="2760721"/>
          </a:xfrm>
          <a:prstGeom prst="rect">
            <a:avLst/>
          </a:prstGeom>
        </p:spPr>
      </p:pic>
      <p:sp>
        <p:nvSpPr>
          <p:cNvPr id="5" name="TextBox 4"/>
          <p:cNvSpPr txBox="1"/>
          <p:nvPr/>
        </p:nvSpPr>
        <p:spPr>
          <a:xfrm>
            <a:off x="900113" y="4300874"/>
            <a:ext cx="3565129" cy="923330"/>
          </a:xfrm>
          <a:prstGeom prst="rect">
            <a:avLst/>
          </a:prstGeom>
          <a:noFill/>
        </p:spPr>
        <p:txBody>
          <a:bodyPr wrap="square" rtlCol="0">
            <a:spAutoFit/>
          </a:bodyPr>
          <a:lstStyle/>
          <a:p>
            <a:r>
              <a:rPr lang="en-US" i="1" dirty="0" smtClean="0"/>
              <a:t>Giant wolves are rumored to have grown from the radioactive environment around Chernobyl</a:t>
            </a:r>
            <a:r>
              <a:rPr lang="en-US" dirty="0" smtClean="0"/>
              <a:t>. </a:t>
            </a:r>
            <a:endParaRPr lang="en-US" dirty="0"/>
          </a:p>
        </p:txBody>
      </p:sp>
    </p:spTree>
    <p:extLst>
      <p:ext uri="{BB962C8B-B14F-4D97-AF65-F5344CB8AC3E}">
        <p14:creationId xmlns:p14="http://schemas.microsoft.com/office/powerpoint/2010/main" val="171195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Fall of the USSR</a:t>
            </a:r>
          </a:p>
        </p:txBody>
      </p:sp>
      <p:pic>
        <p:nvPicPr>
          <p:cNvPr id="4" name="Picture 3"/>
          <p:cNvPicPr>
            <a:picLocks noChangeAspect="1"/>
          </p:cNvPicPr>
          <p:nvPr/>
        </p:nvPicPr>
        <p:blipFill>
          <a:blip r:embed="rId2"/>
          <a:stretch>
            <a:fillRect/>
          </a:stretch>
        </p:blipFill>
        <p:spPr>
          <a:xfrm>
            <a:off x="2185002" y="4240851"/>
            <a:ext cx="3810000" cy="2133600"/>
          </a:xfrm>
          <a:prstGeom prst="rect">
            <a:avLst/>
          </a:prstGeom>
        </p:spPr>
      </p:pic>
      <p:pic>
        <p:nvPicPr>
          <p:cNvPr id="5" name="Picture 4"/>
          <p:cNvPicPr>
            <a:picLocks noChangeAspect="1"/>
          </p:cNvPicPr>
          <p:nvPr/>
        </p:nvPicPr>
        <p:blipFill>
          <a:blip r:embed="rId3"/>
          <a:stretch>
            <a:fillRect/>
          </a:stretch>
        </p:blipFill>
        <p:spPr>
          <a:xfrm>
            <a:off x="394001" y="1584008"/>
            <a:ext cx="3696001" cy="2274462"/>
          </a:xfrm>
          <a:prstGeom prst="rect">
            <a:avLst/>
          </a:prstGeom>
        </p:spPr>
      </p:pic>
      <p:pic>
        <p:nvPicPr>
          <p:cNvPr id="6" name="Picture 5"/>
          <p:cNvPicPr>
            <a:picLocks noChangeAspect="1"/>
          </p:cNvPicPr>
          <p:nvPr/>
        </p:nvPicPr>
        <p:blipFill>
          <a:blip r:embed="rId4"/>
          <a:stretch>
            <a:fillRect/>
          </a:stretch>
        </p:blipFill>
        <p:spPr>
          <a:xfrm>
            <a:off x="4572000" y="2005651"/>
            <a:ext cx="4038600" cy="2019300"/>
          </a:xfrm>
          <a:prstGeom prst="rect">
            <a:avLst/>
          </a:prstGeom>
        </p:spPr>
      </p:pic>
    </p:spTree>
    <p:extLst>
      <p:ext uri="{BB962C8B-B14F-4D97-AF65-F5344CB8AC3E}">
        <p14:creationId xmlns:p14="http://schemas.microsoft.com/office/powerpoint/2010/main" val="36938534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Fall of the USSR</a:t>
            </a:r>
          </a:p>
        </p:txBody>
      </p:sp>
      <p:sp>
        <p:nvSpPr>
          <p:cNvPr id="3" name="Content Placeholder 2"/>
          <p:cNvSpPr>
            <a:spLocks noGrp="1"/>
          </p:cNvSpPr>
          <p:nvPr>
            <p:ph idx="1"/>
          </p:nvPr>
        </p:nvSpPr>
        <p:spPr>
          <a:xfrm>
            <a:off x="4523258" y="1673145"/>
            <a:ext cx="4322718" cy="4661608"/>
          </a:xfrm>
        </p:spPr>
        <p:txBody>
          <a:bodyPr>
            <a:normAutofit/>
          </a:bodyPr>
          <a:lstStyle/>
          <a:p>
            <a:pPr marL="0" indent="0">
              <a:buNone/>
            </a:pPr>
            <a:r>
              <a:rPr lang="en-US" dirty="0" smtClean="0"/>
              <a:t>Radiation, and other forms of pollution, is not contained by political boundaries; therefore, it becomes everybody’s problem.</a:t>
            </a:r>
          </a:p>
          <a:p>
            <a:pPr marL="0" indent="0">
              <a:buNone/>
            </a:pPr>
            <a:endParaRPr lang="en-US" dirty="0"/>
          </a:p>
          <a:p>
            <a:pPr marL="0" indent="0">
              <a:buNone/>
            </a:pPr>
            <a:r>
              <a:rPr lang="en-US" dirty="0" smtClean="0"/>
              <a:t>This is known as </a:t>
            </a:r>
            <a:r>
              <a:rPr lang="en-US" b="1" dirty="0" err="1" smtClean="0"/>
              <a:t>transboundary</a:t>
            </a:r>
            <a:r>
              <a:rPr lang="en-US" b="1" dirty="0" smtClean="0"/>
              <a:t> pollution, and is still a problem today.</a:t>
            </a:r>
            <a:endParaRPr lang="en-US" dirty="0" smtClean="0"/>
          </a:p>
        </p:txBody>
      </p:sp>
      <p:pic>
        <p:nvPicPr>
          <p:cNvPr id="4" name="Picture 3"/>
          <p:cNvPicPr/>
          <p:nvPr/>
        </p:nvPicPr>
        <p:blipFill>
          <a:blip r:embed="rId2" cstate="print"/>
          <a:srcRect/>
          <a:stretch>
            <a:fillRect/>
          </a:stretch>
        </p:blipFill>
        <p:spPr bwMode="auto">
          <a:xfrm>
            <a:off x="634725" y="1894167"/>
            <a:ext cx="3687996" cy="4171353"/>
          </a:xfrm>
          <a:prstGeom prst="rect">
            <a:avLst/>
          </a:prstGeom>
          <a:noFill/>
          <a:ln w="9525">
            <a:noFill/>
            <a:miter lim="800000"/>
            <a:headEnd/>
            <a:tailEnd/>
          </a:ln>
        </p:spPr>
      </p:pic>
    </p:spTree>
    <p:extLst>
      <p:ext uri="{BB962C8B-B14F-4D97-AF65-F5344CB8AC3E}">
        <p14:creationId xmlns:p14="http://schemas.microsoft.com/office/powerpoint/2010/main" val="24442974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a:t>
            </a:r>
            <a:endParaRPr lang="en-US" i="1" dirty="0"/>
          </a:p>
        </p:txBody>
      </p:sp>
      <p:sp>
        <p:nvSpPr>
          <p:cNvPr id="3" name="Content Placeholder 2"/>
          <p:cNvSpPr>
            <a:spLocks noGrp="1"/>
          </p:cNvSpPr>
          <p:nvPr>
            <p:ph idx="1"/>
          </p:nvPr>
        </p:nvSpPr>
        <p:spPr/>
        <p:txBody>
          <a:bodyPr/>
          <a:lstStyle/>
          <a:p>
            <a:pPr marL="0" indent="0">
              <a:buNone/>
            </a:pPr>
            <a:r>
              <a:rPr lang="en-US" i="1" dirty="0" smtClean="0"/>
              <a:t>How can regional cooperation help the world obtain (get) a cleaner environment? </a:t>
            </a:r>
            <a:r>
              <a:rPr lang="en-US" b="1" i="1" u="sng" dirty="0" smtClean="0"/>
              <a:t>Answer on your sheet.</a:t>
            </a:r>
            <a:endParaRPr lang="en-US" b="1" i="1" u="sng" dirty="0"/>
          </a:p>
        </p:txBody>
      </p:sp>
      <p:pic>
        <p:nvPicPr>
          <p:cNvPr id="4" name="Picture 3"/>
          <p:cNvPicPr>
            <a:picLocks noChangeAspect="1"/>
          </p:cNvPicPr>
          <p:nvPr/>
        </p:nvPicPr>
        <p:blipFill>
          <a:blip r:embed="rId2"/>
          <a:stretch>
            <a:fillRect/>
          </a:stretch>
        </p:blipFill>
        <p:spPr>
          <a:xfrm>
            <a:off x="1804847" y="3104741"/>
            <a:ext cx="5066383" cy="2533192"/>
          </a:xfrm>
          <a:prstGeom prst="rect">
            <a:avLst/>
          </a:prstGeom>
        </p:spPr>
      </p:pic>
      <p:sp>
        <p:nvSpPr>
          <p:cNvPr id="5" name="TextBox 4"/>
          <p:cNvSpPr txBox="1"/>
          <p:nvPr/>
        </p:nvSpPr>
        <p:spPr>
          <a:xfrm>
            <a:off x="900112" y="5653996"/>
            <a:ext cx="7167106" cy="369332"/>
          </a:xfrm>
          <a:prstGeom prst="rect">
            <a:avLst/>
          </a:prstGeom>
          <a:noFill/>
        </p:spPr>
        <p:txBody>
          <a:bodyPr wrap="square" rtlCol="0">
            <a:spAutoFit/>
          </a:bodyPr>
          <a:lstStyle/>
          <a:p>
            <a:r>
              <a:rPr lang="en-US" dirty="0" smtClean="0"/>
              <a:t>Smoggy haze created by pollution in Paris, France (not Paris, Texas). </a:t>
            </a:r>
            <a:endParaRPr lang="en-US" dirty="0"/>
          </a:p>
        </p:txBody>
      </p:sp>
    </p:spTree>
    <p:extLst>
      <p:ext uri="{BB962C8B-B14F-4D97-AF65-F5344CB8AC3E}">
        <p14:creationId xmlns:p14="http://schemas.microsoft.com/office/powerpoint/2010/main" val="24527870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Answer </a:t>
            </a:r>
            <a:endParaRPr lang="en-US" i="1" dirty="0"/>
          </a:p>
        </p:txBody>
      </p:sp>
      <p:pic>
        <p:nvPicPr>
          <p:cNvPr id="5" name="Picture 4"/>
          <p:cNvPicPr>
            <a:picLocks noChangeAspect="1"/>
          </p:cNvPicPr>
          <p:nvPr/>
        </p:nvPicPr>
        <p:blipFill>
          <a:blip r:embed="rId2"/>
          <a:stretch>
            <a:fillRect/>
          </a:stretch>
        </p:blipFill>
        <p:spPr>
          <a:xfrm>
            <a:off x="1181100" y="1361165"/>
            <a:ext cx="6769100" cy="5029200"/>
          </a:xfrm>
          <a:prstGeom prst="rect">
            <a:avLst/>
          </a:prstGeom>
        </p:spPr>
      </p:pic>
    </p:spTree>
    <p:extLst>
      <p:ext uri="{BB962C8B-B14F-4D97-AF65-F5344CB8AC3E}">
        <p14:creationId xmlns:p14="http://schemas.microsoft.com/office/powerpoint/2010/main" val="15322303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Answer</a:t>
            </a:r>
            <a:endParaRPr lang="en-US" i="1" dirty="0"/>
          </a:p>
        </p:txBody>
      </p:sp>
      <p:sp>
        <p:nvSpPr>
          <p:cNvPr id="3" name="Content Placeholder 2"/>
          <p:cNvSpPr>
            <a:spLocks noGrp="1"/>
          </p:cNvSpPr>
          <p:nvPr>
            <p:ph idx="1"/>
          </p:nvPr>
        </p:nvSpPr>
        <p:spPr/>
        <p:txBody>
          <a:bodyPr/>
          <a:lstStyle/>
          <a:p>
            <a:pPr marL="0" indent="0">
              <a:buNone/>
            </a:pPr>
            <a:r>
              <a:rPr lang="en-US" b="1" i="1" u="sng" dirty="0" smtClean="0"/>
              <a:t>Ms. Smith’s Answer: </a:t>
            </a:r>
            <a:r>
              <a:rPr lang="en-US" i="1" dirty="0" smtClean="0"/>
              <a:t>Since pollution affects everyone, regardless of who created it, countries must work together and have similar policies in order to combat its negatives effects, which are, but not limited to, dirty water and dangerous air. </a:t>
            </a:r>
            <a:endParaRPr lang="en-US" i="1" dirty="0"/>
          </a:p>
        </p:txBody>
      </p:sp>
      <p:pic>
        <p:nvPicPr>
          <p:cNvPr id="4" name="Picture 3"/>
          <p:cNvPicPr>
            <a:picLocks noChangeAspect="1"/>
          </p:cNvPicPr>
          <p:nvPr/>
        </p:nvPicPr>
        <p:blipFill>
          <a:blip r:embed="rId2"/>
          <a:stretch>
            <a:fillRect/>
          </a:stretch>
        </p:blipFill>
        <p:spPr>
          <a:xfrm>
            <a:off x="3787950" y="3769461"/>
            <a:ext cx="4747191" cy="2568153"/>
          </a:xfrm>
          <a:prstGeom prst="rect">
            <a:avLst/>
          </a:prstGeom>
        </p:spPr>
      </p:pic>
      <p:sp>
        <p:nvSpPr>
          <p:cNvPr id="5" name="TextBox 4"/>
          <p:cNvSpPr txBox="1"/>
          <p:nvPr/>
        </p:nvSpPr>
        <p:spPr>
          <a:xfrm>
            <a:off x="1626591" y="5603856"/>
            <a:ext cx="3587411" cy="461665"/>
          </a:xfrm>
          <a:prstGeom prst="rect">
            <a:avLst/>
          </a:prstGeom>
          <a:noFill/>
        </p:spPr>
        <p:txBody>
          <a:bodyPr wrap="square" rtlCol="0">
            <a:spAutoFit/>
          </a:bodyPr>
          <a:lstStyle/>
          <a:p>
            <a:r>
              <a:rPr lang="en-US" sz="2400" dirty="0" smtClean="0"/>
              <a:t>Not clean </a:t>
            </a:r>
            <a:r>
              <a:rPr lang="en-US" sz="2400" dirty="0" smtClean="0">
                <a:sym typeface="Wingdings"/>
              </a:rPr>
              <a:t></a:t>
            </a:r>
            <a:endParaRPr lang="en-US" sz="2400" dirty="0"/>
          </a:p>
        </p:txBody>
      </p:sp>
    </p:spTree>
    <p:extLst>
      <p:ext uri="{BB962C8B-B14F-4D97-AF65-F5344CB8AC3E}">
        <p14:creationId xmlns:p14="http://schemas.microsoft.com/office/powerpoint/2010/main" val="42401213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the USSR</a:t>
            </a:r>
            <a:endParaRPr lang="en-US" dirty="0"/>
          </a:p>
        </p:txBody>
      </p:sp>
      <p:sp>
        <p:nvSpPr>
          <p:cNvPr id="3" name="Content Placeholder 2"/>
          <p:cNvSpPr>
            <a:spLocks noGrp="1"/>
          </p:cNvSpPr>
          <p:nvPr>
            <p:ph idx="1"/>
          </p:nvPr>
        </p:nvSpPr>
        <p:spPr>
          <a:xfrm>
            <a:off x="356514" y="1849598"/>
            <a:ext cx="8534028" cy="4501433"/>
          </a:xfrm>
        </p:spPr>
        <p:txBody>
          <a:bodyPr/>
          <a:lstStyle/>
          <a:p>
            <a:pPr marL="0" indent="0">
              <a:buNone/>
            </a:pPr>
            <a:r>
              <a:rPr lang="en-US" dirty="0" smtClean="0"/>
              <a:t>The deteriorating (worsening) conditions in Eastern Europe (controlled by the USSR) and the inability of the Soviet government to take care of its people hastened (quickened) the end of the USSR and the Cold War. This came to an end with the fall of communism in Russia. </a:t>
            </a:r>
            <a:endParaRPr lang="en-US" dirty="0"/>
          </a:p>
        </p:txBody>
      </p:sp>
      <p:pic>
        <p:nvPicPr>
          <p:cNvPr id="4" name="Picture 3"/>
          <p:cNvPicPr>
            <a:picLocks noChangeAspect="1"/>
          </p:cNvPicPr>
          <p:nvPr/>
        </p:nvPicPr>
        <p:blipFill>
          <a:blip r:embed="rId2"/>
          <a:stretch>
            <a:fillRect/>
          </a:stretch>
        </p:blipFill>
        <p:spPr>
          <a:xfrm>
            <a:off x="2199076" y="3882548"/>
            <a:ext cx="4908901" cy="2758179"/>
          </a:xfrm>
          <a:prstGeom prst="rect">
            <a:avLst/>
          </a:prstGeom>
        </p:spPr>
      </p:pic>
    </p:spTree>
    <p:extLst>
      <p:ext uri="{BB962C8B-B14F-4D97-AF65-F5344CB8AC3E}">
        <p14:creationId xmlns:p14="http://schemas.microsoft.com/office/powerpoint/2010/main" val="13304258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a:xfrm>
            <a:off x="267385" y="1805030"/>
            <a:ext cx="8534027" cy="4260491"/>
          </a:xfrm>
        </p:spPr>
        <p:txBody>
          <a:bodyPr/>
          <a:lstStyle/>
          <a:p>
            <a:r>
              <a:rPr lang="en-US" dirty="0" smtClean="0"/>
              <a:t>How can population impact the political situation of a country? </a:t>
            </a:r>
            <a:endParaRPr lang="en-US" dirty="0"/>
          </a:p>
          <a:p>
            <a:r>
              <a:rPr lang="en-US" dirty="0" smtClean="0"/>
              <a:t>How can a government fail? </a:t>
            </a:r>
          </a:p>
          <a:p>
            <a:r>
              <a:rPr lang="en-US" dirty="0" smtClean="0"/>
              <a:t>Terms to Know: </a:t>
            </a:r>
          </a:p>
          <a:p>
            <a:pPr lvl="1"/>
            <a:r>
              <a:rPr lang="en-US" u="sng" dirty="0" smtClean="0"/>
              <a:t>Population: </a:t>
            </a:r>
            <a:r>
              <a:rPr lang="en-US" dirty="0" smtClean="0"/>
              <a:t>The people who inhabit (live in) a certain area. </a:t>
            </a:r>
          </a:p>
          <a:p>
            <a:pPr lvl="1"/>
            <a:r>
              <a:rPr lang="en-US" u="sng" dirty="0" smtClean="0"/>
              <a:t>Political Situation</a:t>
            </a:r>
            <a:r>
              <a:rPr lang="en-US" dirty="0" smtClean="0"/>
              <a:t>: The government and its relationship with other countries and the people living within its control (the population). </a:t>
            </a:r>
          </a:p>
          <a:p>
            <a:pPr lvl="1"/>
            <a:endParaRPr lang="en-US" dirty="0"/>
          </a:p>
        </p:txBody>
      </p:sp>
    </p:spTree>
    <p:extLst>
      <p:ext uri="{BB962C8B-B14F-4D97-AF65-F5344CB8AC3E}">
        <p14:creationId xmlns:p14="http://schemas.microsoft.com/office/powerpoint/2010/main" val="8306609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Europe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75199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sp>
        <p:nvSpPr>
          <p:cNvPr id="7" name="TextBox 6"/>
          <p:cNvSpPr txBox="1"/>
          <p:nvPr/>
        </p:nvSpPr>
        <p:spPr>
          <a:xfrm>
            <a:off x="1849411" y="1961020"/>
            <a:ext cx="5250155" cy="461665"/>
          </a:xfrm>
          <a:prstGeom prst="rect">
            <a:avLst/>
          </a:prstGeom>
          <a:noFill/>
        </p:spPr>
        <p:txBody>
          <a:bodyPr wrap="none" rtlCol="0">
            <a:spAutoFit/>
          </a:bodyPr>
          <a:lstStyle/>
          <a:p>
            <a:r>
              <a:rPr lang="en-US" sz="2400" dirty="0" smtClean="0"/>
              <a:t>Communism in Russia: The Beginning</a:t>
            </a:r>
            <a:endParaRPr lang="en-US" sz="2400" dirty="0"/>
          </a:p>
        </p:txBody>
      </p:sp>
      <p:pic>
        <p:nvPicPr>
          <p:cNvPr id="8" name="Picture 7"/>
          <p:cNvPicPr>
            <a:picLocks noChangeAspect="1"/>
          </p:cNvPicPr>
          <p:nvPr/>
        </p:nvPicPr>
        <p:blipFill>
          <a:blip r:embed="rId2"/>
          <a:stretch>
            <a:fillRect/>
          </a:stretch>
        </p:blipFill>
        <p:spPr>
          <a:xfrm>
            <a:off x="0" y="2422685"/>
            <a:ext cx="9144000" cy="4303059"/>
          </a:xfrm>
          <a:prstGeom prst="rect">
            <a:avLst/>
          </a:prstGeom>
        </p:spPr>
      </p:pic>
    </p:spTree>
    <p:extLst>
      <p:ext uri="{BB962C8B-B14F-4D97-AF65-F5344CB8AC3E}">
        <p14:creationId xmlns:p14="http://schemas.microsoft.com/office/powerpoint/2010/main" val="24391751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pic>
        <p:nvPicPr>
          <p:cNvPr id="4" name="Picture 3"/>
          <p:cNvPicPr>
            <a:picLocks noChangeAspect="1"/>
          </p:cNvPicPr>
          <p:nvPr/>
        </p:nvPicPr>
        <p:blipFill>
          <a:blip r:embed="rId2"/>
          <a:stretch>
            <a:fillRect/>
          </a:stretch>
        </p:blipFill>
        <p:spPr>
          <a:xfrm>
            <a:off x="900113" y="1378543"/>
            <a:ext cx="7287603" cy="4102141"/>
          </a:xfrm>
          <a:prstGeom prst="rect">
            <a:avLst/>
          </a:prstGeom>
        </p:spPr>
      </p:pic>
      <p:sp>
        <p:nvSpPr>
          <p:cNvPr id="5" name="TextBox 4"/>
          <p:cNvSpPr txBox="1"/>
          <p:nvPr/>
        </p:nvSpPr>
        <p:spPr>
          <a:xfrm>
            <a:off x="646180" y="5480684"/>
            <a:ext cx="7798719" cy="923330"/>
          </a:xfrm>
          <a:prstGeom prst="rect">
            <a:avLst/>
          </a:prstGeom>
          <a:noFill/>
        </p:spPr>
        <p:txBody>
          <a:bodyPr wrap="square" rtlCol="0">
            <a:spAutoFit/>
          </a:bodyPr>
          <a:lstStyle/>
          <a:p>
            <a:pPr algn="ctr"/>
            <a:r>
              <a:rPr lang="en-US" dirty="0" smtClean="0"/>
              <a:t>Embalmed body of Vladimir Lenin, who died in 1924. You can see him for free at the Lenin Mausoleum in Russia! </a:t>
            </a:r>
            <a:endParaRPr lang="en-US" dirty="0"/>
          </a:p>
          <a:p>
            <a:pPr algn="ctr"/>
            <a:r>
              <a:rPr lang="en-US" b="1" i="1" dirty="0" smtClean="0"/>
              <a:t>Why is this guy important?? </a:t>
            </a:r>
            <a:endParaRPr lang="en-US" b="1" i="1" dirty="0"/>
          </a:p>
        </p:txBody>
      </p:sp>
    </p:spTree>
    <p:extLst>
      <p:ext uri="{BB962C8B-B14F-4D97-AF65-F5344CB8AC3E}">
        <p14:creationId xmlns:p14="http://schemas.microsoft.com/office/powerpoint/2010/main" val="21683637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sp>
        <p:nvSpPr>
          <p:cNvPr id="3" name="Content Placeholder 2"/>
          <p:cNvSpPr>
            <a:spLocks noGrp="1"/>
          </p:cNvSpPr>
          <p:nvPr>
            <p:ph idx="1"/>
          </p:nvPr>
        </p:nvSpPr>
        <p:spPr>
          <a:xfrm>
            <a:off x="356514" y="1760460"/>
            <a:ext cx="8400336" cy="4679709"/>
          </a:xfrm>
        </p:spPr>
        <p:txBody>
          <a:bodyPr>
            <a:normAutofit/>
          </a:bodyPr>
          <a:lstStyle/>
          <a:p>
            <a:r>
              <a:rPr lang="en-US" dirty="0" smtClean="0"/>
              <a:t>Communism in Russia, a brief history:</a:t>
            </a:r>
          </a:p>
          <a:p>
            <a:pPr lvl="1"/>
            <a:r>
              <a:rPr lang="en-US" b="1" dirty="0" smtClean="0"/>
              <a:t>1917: </a:t>
            </a:r>
            <a:r>
              <a:rPr lang="en-US" dirty="0" smtClean="0"/>
              <a:t>Russia withdraws from WWI due to an emerging civil war, a conflict between the monarchs (Tsarists) and communists (Bolsheviks). </a:t>
            </a:r>
          </a:p>
          <a:p>
            <a:pPr lvl="1"/>
            <a:r>
              <a:rPr lang="en-US" b="1" dirty="0" smtClean="0"/>
              <a:t> 1917</a:t>
            </a:r>
            <a:r>
              <a:rPr lang="en-US" dirty="0" smtClean="0"/>
              <a:t>: Czar Nicholas was forced to abdicate his throne by communists who had taken control of the government, led by Vladimir Lenin. </a:t>
            </a:r>
          </a:p>
          <a:p>
            <a:pPr lvl="1"/>
            <a:r>
              <a:rPr lang="en-US" b="1" dirty="0" smtClean="0"/>
              <a:t>1918: </a:t>
            </a:r>
            <a:r>
              <a:rPr lang="en-US" dirty="0" smtClean="0"/>
              <a:t>The Czar and his family were executed. The new Russian government adopts Communist policies.</a:t>
            </a:r>
          </a:p>
          <a:p>
            <a:pPr lvl="1"/>
            <a:r>
              <a:rPr lang="en-US" b="1" dirty="0" smtClean="0"/>
              <a:t>1933: </a:t>
            </a:r>
            <a:r>
              <a:rPr lang="en-US" dirty="0" smtClean="0"/>
              <a:t>USSR is admitted to the League of Nations </a:t>
            </a:r>
          </a:p>
          <a:p>
            <a:pPr lvl="1"/>
            <a:r>
              <a:rPr lang="en-US" b="1" dirty="0" smtClean="0"/>
              <a:t>1941: </a:t>
            </a:r>
            <a:r>
              <a:rPr lang="en-US" dirty="0" smtClean="0"/>
              <a:t>Nazi Germany invades the western USSR. Russia joins the Allies. </a:t>
            </a:r>
          </a:p>
          <a:p>
            <a:pPr lvl="1"/>
            <a:endParaRPr lang="en-US" dirty="0" smtClean="0"/>
          </a:p>
          <a:p>
            <a:pPr lvl="1"/>
            <a:endParaRPr lang="en-US" dirty="0"/>
          </a:p>
        </p:txBody>
      </p:sp>
    </p:spTree>
    <p:extLst>
      <p:ext uri="{BB962C8B-B14F-4D97-AF65-F5344CB8AC3E}">
        <p14:creationId xmlns:p14="http://schemas.microsoft.com/office/powerpoint/2010/main" val="6271841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pic>
        <p:nvPicPr>
          <p:cNvPr id="5" name="Picture 4"/>
          <p:cNvPicPr>
            <a:picLocks noChangeAspect="1"/>
          </p:cNvPicPr>
          <p:nvPr/>
        </p:nvPicPr>
        <p:blipFill>
          <a:blip r:embed="rId2"/>
          <a:stretch>
            <a:fillRect/>
          </a:stretch>
        </p:blipFill>
        <p:spPr>
          <a:xfrm>
            <a:off x="413166" y="1744707"/>
            <a:ext cx="4154656" cy="250141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1308" y="3476355"/>
            <a:ext cx="4338321" cy="301513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9877" y="446132"/>
            <a:ext cx="1365598" cy="2597150"/>
          </a:xfrm>
          <a:prstGeom prst="rect">
            <a:avLst/>
          </a:prstGeom>
        </p:spPr>
      </p:pic>
    </p:spTree>
    <p:extLst>
      <p:ext uri="{BB962C8B-B14F-4D97-AF65-F5344CB8AC3E}">
        <p14:creationId xmlns:p14="http://schemas.microsoft.com/office/powerpoint/2010/main" val="3918377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sp>
        <p:nvSpPr>
          <p:cNvPr id="4" name="TextBox 3"/>
          <p:cNvSpPr txBox="1"/>
          <p:nvPr/>
        </p:nvSpPr>
        <p:spPr>
          <a:xfrm>
            <a:off x="579334" y="1894167"/>
            <a:ext cx="3453720" cy="3477875"/>
          </a:xfrm>
          <a:prstGeom prst="rect">
            <a:avLst/>
          </a:prstGeom>
          <a:noFill/>
        </p:spPr>
        <p:txBody>
          <a:bodyPr wrap="square" rtlCol="0">
            <a:spAutoFit/>
          </a:bodyPr>
          <a:lstStyle/>
          <a:p>
            <a:r>
              <a:rPr lang="en-US" sz="2000" i="1" dirty="0" smtClean="0"/>
              <a:t>Dear Future Dictators, </a:t>
            </a:r>
          </a:p>
          <a:p>
            <a:endParaRPr lang="en-US" sz="2000" i="1" dirty="0"/>
          </a:p>
          <a:p>
            <a:r>
              <a:rPr lang="en-US" sz="2000" i="1" dirty="0" smtClean="0"/>
              <a:t>If you want to take over the world, do not invade Russia until you have plenty of </a:t>
            </a:r>
          </a:p>
          <a:p>
            <a:r>
              <a:rPr lang="en-US" sz="2000" i="1" dirty="0" smtClean="0"/>
              <a:t>time and money. </a:t>
            </a:r>
          </a:p>
          <a:p>
            <a:endParaRPr lang="en-US" sz="2000" i="1" dirty="0"/>
          </a:p>
          <a:p>
            <a:r>
              <a:rPr lang="en-US" sz="2000" i="1" dirty="0" smtClean="0"/>
              <a:t>Sincerely, </a:t>
            </a:r>
          </a:p>
          <a:p>
            <a:endParaRPr lang="en-US" sz="2000" i="1" dirty="0"/>
          </a:p>
          <a:p>
            <a:r>
              <a:rPr lang="en-US" sz="2000" i="1" dirty="0" smtClean="0"/>
              <a:t>Adolf Hitler and Napoleon Bonaparte </a:t>
            </a:r>
            <a:endParaRPr lang="en-US" sz="2000" i="1" dirty="0"/>
          </a:p>
        </p:txBody>
      </p:sp>
      <p:pic>
        <p:nvPicPr>
          <p:cNvPr id="5" name="Picture 4"/>
          <p:cNvPicPr>
            <a:picLocks noChangeAspect="1"/>
          </p:cNvPicPr>
          <p:nvPr/>
        </p:nvPicPr>
        <p:blipFill>
          <a:blip r:embed="rId2"/>
          <a:stretch>
            <a:fillRect/>
          </a:stretch>
        </p:blipFill>
        <p:spPr>
          <a:xfrm>
            <a:off x="4033054" y="1584008"/>
            <a:ext cx="4656949" cy="4882919"/>
          </a:xfrm>
          <a:prstGeom prst="rect">
            <a:avLst/>
          </a:prstGeom>
        </p:spPr>
      </p:pic>
    </p:spTree>
    <p:extLst>
      <p:ext uri="{BB962C8B-B14F-4D97-AF65-F5344CB8AC3E}">
        <p14:creationId xmlns:p14="http://schemas.microsoft.com/office/powerpoint/2010/main" val="24743434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Rages</a:t>
            </a:r>
            <a:endParaRPr lang="en-US" dirty="0"/>
          </a:p>
        </p:txBody>
      </p:sp>
      <p:sp>
        <p:nvSpPr>
          <p:cNvPr id="5" name="TextBox 4"/>
          <p:cNvSpPr txBox="1"/>
          <p:nvPr/>
        </p:nvSpPr>
        <p:spPr>
          <a:xfrm>
            <a:off x="311948" y="5656468"/>
            <a:ext cx="8485307" cy="707886"/>
          </a:xfrm>
          <a:prstGeom prst="rect">
            <a:avLst/>
          </a:prstGeom>
          <a:noFill/>
        </p:spPr>
        <p:txBody>
          <a:bodyPr wrap="square" rtlCol="0">
            <a:spAutoFit/>
          </a:bodyPr>
          <a:lstStyle/>
          <a:p>
            <a:r>
              <a:rPr lang="en-US" sz="2000" dirty="0" smtClean="0"/>
              <a:t>Because the Allies (US, England, France, and Russia) won WWII, the losing country (Germany and its territories) were divided between them. </a:t>
            </a:r>
            <a:endParaRPr lang="en-US" sz="20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3078" y="1403912"/>
            <a:ext cx="5670075" cy="4252556"/>
          </a:xfrm>
          <a:prstGeom prst="rect">
            <a:avLst/>
          </a:prstGeom>
        </p:spPr>
      </p:pic>
    </p:spTree>
    <p:extLst>
      <p:ext uri="{BB962C8B-B14F-4D97-AF65-F5344CB8AC3E}">
        <p14:creationId xmlns:p14="http://schemas.microsoft.com/office/powerpoint/2010/main" val="19604754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336</TotalTime>
  <Words>1220</Words>
  <Application>Microsoft Macintosh PowerPoint</Application>
  <PresentationFormat>On-screen Show (4:3)</PresentationFormat>
  <Paragraphs>103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Capital</vt:lpstr>
      <vt:lpstr>PowerPoint Presentation</vt:lpstr>
      <vt:lpstr>Objectives</vt:lpstr>
      <vt:lpstr>Essential Questions</vt:lpstr>
      <vt:lpstr>The War Rages</vt:lpstr>
      <vt:lpstr>The War Rages</vt:lpstr>
      <vt:lpstr>The War Rages</vt:lpstr>
      <vt:lpstr>The War Rages</vt:lpstr>
      <vt:lpstr>The War Rages</vt:lpstr>
      <vt:lpstr>The War Rages</vt:lpstr>
      <vt:lpstr>The War Rages</vt:lpstr>
      <vt:lpstr>The War Rages</vt:lpstr>
      <vt:lpstr>The War Rages</vt:lpstr>
      <vt:lpstr>The War Rages</vt:lpstr>
      <vt:lpstr>The War Rages</vt:lpstr>
      <vt:lpstr>The War Rages</vt:lpstr>
      <vt:lpstr>The Fall of USSR</vt:lpstr>
      <vt:lpstr>The Fall of the USSR</vt:lpstr>
      <vt:lpstr>The Fall of the USSR</vt:lpstr>
      <vt:lpstr>Question</vt:lpstr>
      <vt:lpstr>Answer</vt:lpstr>
      <vt:lpstr>The Fall of the USSR</vt:lpstr>
      <vt:lpstr>The Fall of the USSR</vt:lpstr>
      <vt:lpstr>The Fall of the USSR</vt:lpstr>
      <vt:lpstr>The Fall of the USSR</vt:lpstr>
      <vt:lpstr>The Fall of the USSR</vt:lpstr>
      <vt:lpstr>Question</vt:lpstr>
      <vt:lpstr>Answer </vt:lpstr>
      <vt:lpstr>Answer</vt:lpstr>
      <vt:lpstr>The Fall of the USSR</vt:lpstr>
      <vt:lpstr>Modern Europe</vt:lpstr>
    </vt:vector>
  </TitlesOfParts>
  <Company>LISD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Smith</dc:creator>
  <cp:lastModifiedBy>Rebecca Smith</cp:lastModifiedBy>
  <cp:revision>31</cp:revision>
  <dcterms:created xsi:type="dcterms:W3CDTF">2016-03-13T19:47:45Z</dcterms:created>
  <dcterms:modified xsi:type="dcterms:W3CDTF">2016-10-05T14:13:04Z</dcterms:modified>
</cp:coreProperties>
</file>