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1"/>
  </p:notesMasterIdLst>
  <p:sldIdLst>
    <p:sldId id="256" r:id="rId2"/>
    <p:sldId id="273" r:id="rId3"/>
    <p:sldId id="272" r:id="rId4"/>
    <p:sldId id="260" r:id="rId5"/>
    <p:sldId id="261" r:id="rId6"/>
    <p:sldId id="258" r:id="rId7"/>
    <p:sldId id="266" r:id="rId8"/>
    <p:sldId id="267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14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FEAFD-A0A0-E64D-9F94-3B8CFC1F4BEF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1455-E957-F14D-B6D6-F1DDC669D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79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9743" y="3119357"/>
            <a:ext cx="6762749" cy="147002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Spatial inequality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957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in colonial period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0860" y="1752600"/>
            <a:ext cx="3895940" cy="4373563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dirty="0" smtClean="0"/>
              <a:t>Majority of the wealth was owned by the top ruling class, the Wealthy Elite. They taxed the middle class, also a small group.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 smtClean="0"/>
              <a:t>Majority of the people fell in the Labor Base category. Typically, these people were not given good access to resources such as education and good medicine. </a:t>
            </a:r>
            <a:endParaRPr lang="en-US" dirty="0"/>
          </a:p>
        </p:txBody>
      </p:sp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4" y="1752600"/>
            <a:ext cx="4329999" cy="449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9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Colonialism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36783" y="1828800"/>
            <a:ext cx="4421203" cy="5029200"/>
          </a:xfrm>
        </p:spPr>
        <p:txBody>
          <a:bodyPr>
            <a:normAutofit fontScale="47500" lnSpcReduction="20000"/>
          </a:bodyPr>
          <a:lstStyle/>
          <a:p>
            <a:r>
              <a:rPr lang="en-US" sz="5000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A practice of acquiring (gaining) full or partial political control over another country, occupying it with settlers and exploiting it economically.</a:t>
            </a:r>
          </a:p>
          <a:p>
            <a:pPr marL="68580" indent="0">
              <a:buNone/>
            </a:pPr>
            <a:endParaRPr lang="en-US" sz="5000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en-US" sz="5000" b="1" dirty="0">
                <a:solidFill>
                  <a:srgbClr val="000000"/>
                </a:solidFill>
                <a:cs typeface="Trebuchet MS"/>
              </a:rPr>
              <a:t>North </a:t>
            </a:r>
            <a:r>
              <a:rPr lang="en-US" sz="5000" b="1" dirty="0" smtClean="0">
                <a:solidFill>
                  <a:srgbClr val="000000"/>
                </a:solidFill>
                <a:cs typeface="Trebuchet MS"/>
              </a:rPr>
              <a:t>America- </a:t>
            </a:r>
            <a:r>
              <a:rPr lang="en-US" sz="5000" u="sng" dirty="0" smtClean="0">
                <a:solidFill>
                  <a:srgbClr val="000000"/>
                </a:solidFill>
                <a:cs typeface="Trebuchet MS"/>
              </a:rPr>
              <a:t>colonized by Britain, Spain and France</a:t>
            </a:r>
            <a:endParaRPr lang="en-US" sz="5000" b="1" u="sng" dirty="0">
              <a:solidFill>
                <a:srgbClr val="000000"/>
              </a:solidFill>
              <a:cs typeface="Trebuchet MS"/>
            </a:endParaRPr>
          </a:p>
          <a:p>
            <a:pPr marL="68580" indent="0">
              <a:buNone/>
            </a:pPr>
            <a:endParaRPr lang="en-US" sz="5000" u="sng" dirty="0">
              <a:solidFill>
                <a:srgbClr val="000000"/>
              </a:solidFill>
              <a:latin typeface="Trebuchet MS"/>
              <a:cs typeface="Trebuchet MS"/>
            </a:endParaRPr>
          </a:p>
          <a:p>
            <a:r>
              <a:rPr lang="en-US" sz="5000" dirty="0" smtClean="0">
                <a:solidFill>
                  <a:srgbClr val="000000"/>
                </a:solidFill>
                <a:cs typeface="Trebuchet MS"/>
              </a:rPr>
              <a:t> </a:t>
            </a:r>
            <a:r>
              <a:rPr lang="en-US" sz="5000" b="1" dirty="0">
                <a:solidFill>
                  <a:srgbClr val="000000"/>
                </a:solidFill>
                <a:cs typeface="Trebuchet MS"/>
              </a:rPr>
              <a:t>South </a:t>
            </a:r>
            <a:r>
              <a:rPr lang="en-US" sz="5000" b="1" dirty="0" smtClean="0">
                <a:solidFill>
                  <a:srgbClr val="000000"/>
                </a:solidFill>
                <a:cs typeface="Trebuchet MS"/>
              </a:rPr>
              <a:t>Ameri</a:t>
            </a:r>
            <a:r>
              <a:rPr lang="en-US" sz="5000" dirty="0" smtClean="0">
                <a:solidFill>
                  <a:srgbClr val="000000"/>
                </a:solidFill>
                <a:cs typeface="Trebuchet MS"/>
              </a:rPr>
              <a:t>ca- </a:t>
            </a:r>
            <a:r>
              <a:rPr lang="en-US" sz="5000" u="sng" dirty="0" smtClean="0">
                <a:solidFill>
                  <a:srgbClr val="000000"/>
                </a:solidFill>
                <a:cs typeface="Trebuchet MS"/>
              </a:rPr>
              <a:t>colonized by </a:t>
            </a:r>
            <a:r>
              <a:rPr lang="en-US" sz="5000" u="sng" dirty="0" smtClean="0">
                <a:solidFill>
                  <a:srgbClr val="000000"/>
                </a:solidFill>
                <a:latin typeface="Trebuchet MS"/>
                <a:cs typeface="Trebuchet MS"/>
              </a:rPr>
              <a:t>Spain and Portugal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63" y="1447799"/>
            <a:ext cx="3358767" cy="52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91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Income Gap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23" y="1828799"/>
            <a:ext cx="8096228" cy="4667431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The economic divide between the rich and the poor. (uneven distribution of wealth)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www.entmoney.com/wp-content/uploads/2010/09/2002-04-05-mum-and-dad-work-on-rich-poor-gap-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4" y="3479746"/>
            <a:ext cx="2679826" cy="3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22" y="347974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In </a:t>
            </a:r>
            <a:r>
              <a:rPr lang="en-US" sz="2800" dirty="0" smtClean="0"/>
              <a:t>Latin America (S. America) it </a:t>
            </a:r>
            <a:r>
              <a:rPr lang="en-US" sz="2800" dirty="0"/>
              <a:t>is classified as a 85/15 split of wealth between the rich and poor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62405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Spatial Inequality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2575" lvl="1" indent="-282575">
              <a:spcBef>
                <a:spcPts val="2000"/>
              </a:spcBef>
            </a:pPr>
            <a:r>
              <a:rPr lang="en-US" sz="3200" dirty="0">
                <a:solidFill>
                  <a:srgbClr val="000000"/>
                </a:solidFill>
              </a:rPr>
              <a:t>Unequal amounts of resources and services.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9" y="3132266"/>
            <a:ext cx="686178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80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350289"/>
            <a:ext cx="7583487" cy="56874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pics.blameitonthevoices.com/082009/small_rich%20man%20poor%20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3715" y="451381"/>
            <a:ext cx="4104935" cy="3045599"/>
          </a:xfrm>
          <a:prstGeom prst="rect">
            <a:avLst/>
          </a:prstGeom>
          <a:noFill/>
        </p:spPr>
      </p:pic>
      <p:pic>
        <p:nvPicPr>
          <p:cNvPr id="5" name="Picture 4" descr="http://farm2.static.flickr.com/1395/1407010804_235e515cf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3714" y="3496980"/>
            <a:ext cx="4104935" cy="3145921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0829" y="1618989"/>
            <a:ext cx="4572000" cy="45243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Even though the Spanish and Portuguese lost control of </a:t>
            </a:r>
            <a:r>
              <a:rPr lang="en-US" dirty="0" smtClean="0"/>
              <a:t>South America (Latin America), </a:t>
            </a:r>
            <a:r>
              <a:rPr lang="en-US" dirty="0"/>
              <a:t>their descendants still had all the power and held most of the </a:t>
            </a:r>
            <a:r>
              <a:rPr lang="en-US" dirty="0" smtClean="0"/>
              <a:t>resources, creating an </a:t>
            </a:r>
            <a:r>
              <a:rPr lang="en-US" dirty="0" smtClean="0"/>
              <a:t>uneven distribution of wealth and resources</a:t>
            </a:r>
            <a:r>
              <a:rPr lang="en-US" dirty="0" smtClean="0"/>
              <a:t>. Only the very wealthy have enough money for creature comforts such as the apartments located on the top of the screen. </a:t>
            </a:r>
          </a:p>
          <a:p>
            <a:endParaRPr lang="en-US" dirty="0" smtClean="0"/>
          </a:p>
          <a:p>
            <a:r>
              <a:rPr lang="en-US" dirty="0" smtClean="0"/>
              <a:t>Many people live without electricity, </a:t>
            </a:r>
            <a:r>
              <a:rPr lang="en-US" dirty="0" err="1" smtClean="0"/>
              <a:t>wifi</a:t>
            </a:r>
            <a:r>
              <a:rPr lang="en-US" dirty="0" smtClean="0"/>
              <a:t>, concrete roads, running water, and access to medical care and education</a:t>
            </a:r>
            <a:r>
              <a:rPr lang="en-US" sz="1600" dirty="0" smtClean="0"/>
              <a:t>. </a:t>
            </a:r>
            <a:endParaRPr lang="en-US" sz="16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6530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Lack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367" y="1763386"/>
            <a:ext cx="8417433" cy="420893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The poor lack the basic skills that would make taking part in the formal economy possible.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Little education = low paying jobs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dirty="0" smtClean="0">
                <a:solidFill>
                  <a:srgbClr val="000000"/>
                </a:solidFill>
              </a:rPr>
              <a:t>What has caused this lack of Education?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Who is responsible for a country’s education?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681" y="4768516"/>
            <a:ext cx="3543300" cy="189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7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Informal Economy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425387"/>
            <a:ext cx="4008517" cy="498755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800" u="sng" dirty="0">
                <a:solidFill>
                  <a:srgbClr val="000000"/>
                </a:solidFill>
              </a:rPr>
              <a:t>Jobs that take place outside official channels, without benefits or protection for workers.</a:t>
            </a:r>
          </a:p>
          <a:p>
            <a:pPr>
              <a:defRPr/>
            </a:pPr>
            <a:r>
              <a:rPr lang="en-US" sz="2800" dirty="0">
                <a:solidFill>
                  <a:srgbClr val="000000"/>
                </a:solidFill>
              </a:rPr>
              <a:t>For millions of people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0000"/>
                </a:solidFill>
              </a:rPr>
              <a:t>in </a:t>
            </a:r>
            <a:r>
              <a:rPr lang="en-US" sz="2800" dirty="0" smtClean="0">
                <a:solidFill>
                  <a:srgbClr val="000000"/>
                </a:solidFill>
              </a:rPr>
              <a:t>Latin America this </a:t>
            </a:r>
            <a:r>
              <a:rPr lang="en-US" sz="2800" dirty="0">
                <a:solidFill>
                  <a:srgbClr val="000000"/>
                </a:solidFill>
              </a:rPr>
              <a:t>is the only type of work they </a:t>
            </a:r>
            <a:r>
              <a:rPr lang="en-US" sz="2800" dirty="0" smtClean="0">
                <a:solidFill>
                  <a:srgbClr val="000000"/>
                </a:solidFill>
              </a:rPr>
              <a:t>have. </a:t>
            </a:r>
            <a:endParaRPr lang="en-US" sz="28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Why Only These Jobs?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3" descr="window wash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4441" y="229034"/>
            <a:ext cx="2708766" cy="166042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21056" y="2207053"/>
            <a:ext cx="3643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Examples: </a:t>
            </a:r>
          </a:p>
          <a:p>
            <a:pPr lvl="1"/>
            <a:r>
              <a:rPr lang="en-US" sz="2400" dirty="0" smtClean="0"/>
              <a:t>-Subsistence </a:t>
            </a:r>
            <a:r>
              <a:rPr lang="en-US" sz="2400" dirty="0"/>
              <a:t>Farmers</a:t>
            </a:r>
          </a:p>
          <a:p>
            <a:pPr lvl="1"/>
            <a:r>
              <a:rPr lang="en-US" sz="2400" dirty="0" smtClean="0"/>
              <a:t>-Street </a:t>
            </a:r>
            <a:r>
              <a:rPr lang="en-US" sz="2400" dirty="0"/>
              <a:t>Vendors</a:t>
            </a:r>
          </a:p>
          <a:p>
            <a:pPr lvl="1"/>
            <a:r>
              <a:rPr lang="en-US" sz="2400" dirty="0" smtClean="0"/>
              <a:t>-Illegal </a:t>
            </a:r>
            <a:r>
              <a:rPr lang="en-US" sz="2400" dirty="0"/>
              <a:t>Activity</a:t>
            </a:r>
          </a:p>
        </p:txBody>
      </p:sp>
      <p:pic>
        <p:nvPicPr>
          <p:cNvPr id="6" name="Picture 5" descr="street vend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21397" y="4039323"/>
            <a:ext cx="3957349" cy="23736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6723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Income Gap Numbers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</a:rPr>
              <a:t>15% of people own 85% of wealth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000000"/>
                </a:solidFill>
              </a:rPr>
              <a:t>85% of people only own 15% of wealth</a:t>
            </a:r>
          </a:p>
          <a:p>
            <a:pPr lvl="2">
              <a:lnSpc>
                <a:spcPct val="90000"/>
              </a:lnSpc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0" lvl="2" indent="0">
              <a:spcBef>
                <a:spcPts val="20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How could this lead to the Drug wars and drug trafficking?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46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500</TotalTime>
  <Words>368</Words>
  <Application>Microsoft Macintosh PowerPoint</Application>
  <PresentationFormat>On-screen Show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Apothecary</vt:lpstr>
      <vt:lpstr>Spatial inequality </vt:lpstr>
      <vt:lpstr>Beginning in colonial period</vt:lpstr>
      <vt:lpstr>Colonialism</vt:lpstr>
      <vt:lpstr>Income Gap</vt:lpstr>
      <vt:lpstr>Spatial Inequality</vt:lpstr>
      <vt:lpstr>PowerPoint Presentation</vt:lpstr>
      <vt:lpstr>Lack of Education</vt:lpstr>
      <vt:lpstr>Informal Economy</vt:lpstr>
      <vt:lpstr>Income Gap Numbers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Colonialism </dc:title>
  <dc:creator>default</dc:creator>
  <cp:lastModifiedBy>Rebecca Smith</cp:lastModifiedBy>
  <cp:revision>36</cp:revision>
  <dcterms:created xsi:type="dcterms:W3CDTF">2014-11-10T21:07:56Z</dcterms:created>
  <dcterms:modified xsi:type="dcterms:W3CDTF">2016-09-23T13:55:26Z</dcterms:modified>
</cp:coreProperties>
</file>