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8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461FBCEB-40F2-5A45-8CEE-F70513158388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FDC03B56-91D1-144D-B348-7523DBF483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BCEB-40F2-5A45-8CEE-F70513158388}" type="datetimeFigureOut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03B56-91D1-144D-B348-7523DBF4835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BCEB-40F2-5A45-8CEE-F70513158388}" type="datetimeFigureOut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03B56-91D1-144D-B348-7523DBF483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BCEB-40F2-5A45-8CEE-F70513158388}" type="datetimeFigureOut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03B56-91D1-144D-B348-7523DBF483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BCEB-40F2-5A45-8CEE-F70513158388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03B56-91D1-144D-B348-7523DBF483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BCEB-40F2-5A45-8CEE-F70513158388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03B56-91D1-144D-B348-7523DBF483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BCEB-40F2-5A45-8CEE-F70513158388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03B56-91D1-144D-B348-7523DBF483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461FBCEB-40F2-5A45-8CEE-F70513158388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BCEB-40F2-5A45-8CEE-F70513158388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03B56-91D1-144D-B348-7523DBF483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BCEB-40F2-5A45-8CEE-F70513158388}" type="datetimeFigureOut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03B56-91D1-144D-B348-7523DBF483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BCEB-40F2-5A45-8CEE-F70513158388}" type="datetimeFigureOut">
              <a:rPr lang="en-US" smtClean="0"/>
              <a:t>9/21/16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03B56-91D1-144D-B348-7523DBF483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BCEB-40F2-5A45-8CEE-F70513158388}" type="datetimeFigureOut">
              <a:rPr lang="en-US" smtClean="0"/>
              <a:t>9/21/16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03B56-91D1-144D-B348-7523DBF483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BCEB-40F2-5A45-8CEE-F70513158388}" type="datetimeFigureOut">
              <a:rPr lang="en-US" smtClean="0"/>
              <a:t>9/21/16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03B56-91D1-144D-B348-7523DBF483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BCEB-40F2-5A45-8CEE-F70513158388}" type="datetimeFigureOut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03B56-91D1-144D-B348-7523DBF483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461FBCEB-40F2-5A45-8CEE-F70513158388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DC03B56-91D1-144D-B348-7523DBF483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109" y="1262813"/>
            <a:ext cx="8458200" cy="2859896"/>
          </a:xfrm>
        </p:spPr>
        <p:txBody>
          <a:bodyPr/>
          <a:lstStyle/>
          <a:p>
            <a:r>
              <a:rPr lang="en-US" sz="12000" dirty="0" smtClean="0"/>
              <a:t>Trade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the Americas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884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Today: NAFTA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73768"/>
            <a:ext cx="7345363" cy="3931920"/>
          </a:xfrm>
        </p:spPr>
        <p:txBody>
          <a:bodyPr/>
          <a:lstStyle/>
          <a:p>
            <a:r>
              <a:rPr lang="en-US" dirty="0" smtClean="0"/>
              <a:t>Benefits from NAFTA: </a:t>
            </a:r>
          </a:p>
          <a:p>
            <a:pPr lvl="1"/>
            <a:r>
              <a:rPr lang="en-US" dirty="0" smtClean="0"/>
              <a:t>Unemployment decreased</a:t>
            </a:r>
          </a:p>
          <a:p>
            <a:pPr lvl="1"/>
            <a:r>
              <a:rPr lang="en-US" dirty="0" smtClean="0"/>
              <a:t>Manufacturing and trade increased (making money)</a:t>
            </a:r>
          </a:p>
          <a:p>
            <a:pPr lvl="1"/>
            <a:r>
              <a:rPr lang="en-US" dirty="0" smtClean="0"/>
              <a:t> Wages in Mexico and America grew.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292" y="3659581"/>
            <a:ext cx="5631837" cy="242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23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Today: NAFTA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Disadvantages of NAFTA</a:t>
            </a:r>
          </a:p>
          <a:p>
            <a:pPr lvl="1"/>
            <a:r>
              <a:rPr lang="en-US" dirty="0" smtClean="0"/>
              <a:t>Canadian social programs were negatively affected.</a:t>
            </a:r>
          </a:p>
          <a:p>
            <a:pPr lvl="1"/>
            <a:r>
              <a:rPr lang="en-US" dirty="0" smtClean="0"/>
              <a:t>Illegal immigrations was not “curbed,” as was the theory.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094" y="3672310"/>
            <a:ext cx="3896350" cy="283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30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Trade Today: </a:t>
            </a:r>
            <a:r>
              <a:rPr lang="en-US" dirty="0" smtClean="0"/>
              <a:t>NAFTA and CAFTA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CAFTA</a:t>
            </a:r>
          </a:p>
          <a:p>
            <a:pPr lvl="1"/>
            <a:r>
              <a:rPr lang="en-US" dirty="0" smtClean="0"/>
              <a:t>The Central American Free Trade Agreement: a free trade agreement that includes the US, El Salvador, Nicaragua, Guatemala, Honduras, and Costa Rica.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While the free trade helped increased exports from Latin America, the economic growth was not fast enough to help.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270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Today: </a:t>
            </a:r>
            <a:r>
              <a:rPr lang="en-US" dirty="0" smtClean="0"/>
              <a:t>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0000"/>
                </a:solidFill>
              </a:rPr>
              <a:t>Why are Latin American Countries less developed</a:t>
            </a:r>
            <a:r>
              <a:rPr lang="en-US" dirty="0">
                <a:solidFill>
                  <a:srgbClr val="000000"/>
                </a:solidFill>
              </a:rPr>
              <a:t> and the U.S. and Canada More Developed?</a:t>
            </a:r>
          </a:p>
          <a:p>
            <a:endParaRPr lang="en-US" dirty="0"/>
          </a:p>
        </p:txBody>
      </p:sp>
      <p:pic>
        <p:nvPicPr>
          <p:cNvPr id="5" name="Picture 4" descr="http://farm6.static.flickr.com/5281/5263985370_b8b4c105d7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09" y="3325090"/>
            <a:ext cx="4673600" cy="3276599"/>
          </a:xfrm>
          <a:prstGeom prst="rect">
            <a:avLst/>
          </a:prstGeom>
          <a:noFill/>
        </p:spPr>
      </p:pic>
      <p:pic>
        <p:nvPicPr>
          <p:cNvPr id="6" name="Picture 5" descr="http://www.newyorkcitynightlife.com/new_york_city_h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0109" y="3325091"/>
            <a:ext cx="4263891" cy="3276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4382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Trade: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Education: </a:t>
            </a:r>
          </a:p>
          <a:p>
            <a:pPr lvl="1"/>
            <a:r>
              <a:rPr lang="en-US" dirty="0" smtClean="0"/>
              <a:t>The poor lack of basic skills that would make taking part in the formal economy possible. </a:t>
            </a:r>
            <a:endParaRPr lang="en-US" dirty="0"/>
          </a:p>
          <a:p>
            <a:pPr lvl="1"/>
            <a:r>
              <a:rPr lang="en-US" dirty="0" smtClean="0"/>
              <a:t>Little education = low paying jobs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i="1" dirty="0" smtClean="0"/>
              <a:t>What contributed to the lack of education in Latin America? </a:t>
            </a:r>
          </a:p>
          <a:p>
            <a:pPr marL="457200" lvl="1" indent="0">
              <a:buNone/>
            </a:pPr>
            <a:endParaRPr lang="en-US" i="1" dirty="0"/>
          </a:p>
          <a:p>
            <a:pPr marL="457200" lvl="1" indent="0">
              <a:buNone/>
            </a:pPr>
            <a:r>
              <a:rPr lang="en-US" i="1" dirty="0" smtClean="0"/>
              <a:t>Who should be responsible for education? </a:t>
            </a:r>
          </a:p>
        </p:txBody>
      </p:sp>
    </p:spTree>
    <p:extLst>
      <p:ext uri="{BB962C8B-B14F-4D97-AF65-F5344CB8AC3E}">
        <p14:creationId xmlns:p14="http://schemas.microsoft.com/office/powerpoint/2010/main" val="1090751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Trade: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66" y="1600200"/>
            <a:ext cx="8382001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Informal Economy: 	</a:t>
            </a:r>
          </a:p>
          <a:p>
            <a:pPr lvl="1"/>
            <a:r>
              <a:rPr lang="en-US" sz="2000" dirty="0" smtClean="0"/>
              <a:t>Jobs that take place outside official channels, without the benefits of protection for workers. </a:t>
            </a:r>
          </a:p>
          <a:p>
            <a:pPr lvl="2"/>
            <a:r>
              <a:rPr lang="en-US" dirty="0" smtClean="0"/>
              <a:t>Subsistence Farming</a:t>
            </a:r>
          </a:p>
          <a:p>
            <a:pPr lvl="2"/>
            <a:r>
              <a:rPr lang="en-US" dirty="0" smtClean="0"/>
              <a:t>Street Vendors</a:t>
            </a:r>
          </a:p>
          <a:p>
            <a:pPr lvl="2"/>
            <a:r>
              <a:rPr lang="en-US" dirty="0" smtClean="0"/>
              <a:t>Illegal Activity 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r>
              <a:rPr lang="en-US" i="1" dirty="0" smtClean="0"/>
              <a:t>Why is the informal economy the only way millions in Latin Americans can find work? </a:t>
            </a:r>
            <a:endParaRPr lang="en-US" i="1" dirty="0"/>
          </a:p>
        </p:txBody>
      </p:sp>
      <p:pic>
        <p:nvPicPr>
          <p:cNvPr id="4" name="Picture 3" descr="street vend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4809" y="4700291"/>
            <a:ext cx="2721235" cy="16322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692042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Trade: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Drug Trafficking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688167"/>
            <a:ext cx="4004138" cy="384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422" y="2369397"/>
            <a:ext cx="3065103" cy="416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670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Trade: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Panama Canal, located in Panama, was created to help international trade. The canal connects the Pacific and Atlantic oceans.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052" y="3459163"/>
            <a:ext cx="386080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92634"/>
            <a:ext cx="3787717" cy="274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6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Beginning: Columbian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dirty="0" smtClean="0"/>
              <a:t>DURING THE COLONIAL PERIOD:</a:t>
            </a:r>
          </a:p>
          <a:p>
            <a:pPr lvl="1"/>
            <a:r>
              <a:rPr lang="en-US" b="1" dirty="0" smtClean="0"/>
              <a:t>Columbian Exchange</a:t>
            </a:r>
            <a:r>
              <a:rPr lang="en-US" dirty="0" smtClean="0"/>
              <a:t>: During the period of European colonialism, there was an </a:t>
            </a:r>
            <a:r>
              <a:rPr lang="en-US" b="1" dirty="0" smtClean="0"/>
              <a:t>exchange of plants, animals, and diseases</a:t>
            </a:r>
            <a:r>
              <a:rPr lang="en-US" dirty="0" smtClean="0"/>
              <a:t>. </a:t>
            </a:r>
          </a:p>
          <a:p>
            <a:pPr lvl="1"/>
            <a:endParaRPr lang="en-US" i="1" dirty="0"/>
          </a:p>
          <a:p>
            <a:pPr marL="457200" lvl="1" indent="0">
              <a:buNone/>
            </a:pPr>
            <a:r>
              <a:rPr lang="en-US" i="1" dirty="0" smtClean="0"/>
              <a:t>Question: What animal was introduced to the Americas by the Europeans? </a:t>
            </a:r>
          </a:p>
          <a:p>
            <a:pPr marL="457200" lvl="1" indent="0">
              <a:buNone/>
            </a:pPr>
            <a:r>
              <a:rPr lang="en-US" i="1" dirty="0"/>
              <a:t>	</a:t>
            </a:r>
            <a:r>
              <a:rPr lang="en-US" i="1" dirty="0" smtClean="0"/>
              <a:t>A) Cows</a:t>
            </a:r>
          </a:p>
          <a:p>
            <a:pPr marL="457200" lvl="1" indent="0">
              <a:buNone/>
            </a:pPr>
            <a:r>
              <a:rPr lang="en-US" i="1" dirty="0"/>
              <a:t>	</a:t>
            </a:r>
            <a:r>
              <a:rPr lang="en-US" i="1" dirty="0" smtClean="0"/>
              <a:t>B) Horses</a:t>
            </a:r>
          </a:p>
          <a:p>
            <a:pPr marL="457200" lvl="1" indent="0">
              <a:buNone/>
            </a:pPr>
            <a:r>
              <a:rPr lang="en-US" i="1" dirty="0"/>
              <a:t>	</a:t>
            </a:r>
            <a:r>
              <a:rPr lang="en-US" i="1" dirty="0" smtClean="0"/>
              <a:t>c) Sheep</a:t>
            </a:r>
          </a:p>
        </p:txBody>
      </p:sp>
    </p:spTree>
    <p:extLst>
      <p:ext uri="{BB962C8B-B14F-4D97-AF65-F5344CB8AC3E}">
        <p14:creationId xmlns:p14="http://schemas.microsoft.com/office/powerpoint/2010/main" val="1228617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Beginning:  The Columbian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Answer: All three animals were brought over to the Americas because of the colonial exchange.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83" y="3291360"/>
            <a:ext cx="2624667" cy="2288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543" y="3957345"/>
            <a:ext cx="3369932" cy="25274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6083" y="5967295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Spanish Conquistador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1167" y="3291360"/>
            <a:ext cx="4042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American Mustang: Heavy Spanish Influence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07857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Beginning:  The Columbian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percentage of Native Americans were killed by European diseases? </a:t>
            </a:r>
          </a:p>
          <a:p>
            <a:pPr lvl="1"/>
            <a:r>
              <a:rPr lang="en-US" dirty="0" smtClean="0"/>
              <a:t>A) 35%</a:t>
            </a:r>
          </a:p>
          <a:p>
            <a:pPr lvl="1"/>
            <a:r>
              <a:rPr lang="en-US" dirty="0" smtClean="0"/>
              <a:t>B) 55%</a:t>
            </a:r>
          </a:p>
          <a:p>
            <a:pPr lvl="1"/>
            <a:r>
              <a:rPr lang="en-US" dirty="0" smtClean="0"/>
              <a:t>C) 90%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976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Beginning:  The Columbian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832" y="3093219"/>
            <a:ext cx="7916335" cy="368540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Correct Answer: </a:t>
            </a:r>
            <a:r>
              <a:rPr lang="en-US" sz="2000" b="1" dirty="0" smtClean="0"/>
              <a:t>C </a:t>
            </a:r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“</a:t>
            </a:r>
            <a:r>
              <a:rPr lang="en-US" sz="2000" dirty="0"/>
              <a:t>Within just a few generations, the continents of the Americas were virtually emptied of their native inhabitants – some academics estimate that approximately </a:t>
            </a:r>
            <a:r>
              <a:rPr lang="en-US" sz="2000" b="1" dirty="0"/>
              <a:t>20 million people may have died </a:t>
            </a:r>
            <a:r>
              <a:rPr lang="en-US" sz="2000" dirty="0"/>
              <a:t>in the years following the European invasion – </a:t>
            </a:r>
            <a:r>
              <a:rPr lang="en-US" sz="2000" b="1" dirty="0"/>
              <a:t>up to 95% of the population of the Americas</a:t>
            </a:r>
            <a:r>
              <a:rPr lang="en-US" sz="2000" dirty="0" smtClean="0"/>
              <a:t>.”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	-- Jared Diamond, 	</a:t>
            </a:r>
            <a:r>
              <a:rPr lang="en-US" sz="2000" i="1" dirty="0" smtClean="0"/>
              <a:t>Guns, Germs, and Steel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862" y="1699581"/>
            <a:ext cx="3378803" cy="248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46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Beginning: The Columbian Exchange</a:t>
            </a:r>
            <a:endParaRPr lang="en-US" dirty="0"/>
          </a:p>
        </p:txBody>
      </p:sp>
      <p:pic>
        <p:nvPicPr>
          <p:cNvPr id="4" name="Content Placeholder 8" descr="the-columbian-exchange-a-power-point-lesson-worksheet_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1" b="143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4727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Beginning:  The Columbian Exchange</a:t>
            </a:r>
            <a:endParaRPr lang="en-US" dirty="0"/>
          </a:p>
        </p:txBody>
      </p:sp>
      <p:pic>
        <p:nvPicPr>
          <p:cNvPr id="4" name="Picture 3" descr="Screen Shot 2016-02-18 at 10.02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65" y="1600200"/>
            <a:ext cx="7182135" cy="481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80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Today: NAFTA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North American Free Trade Agreement: </a:t>
            </a:r>
          </a:p>
          <a:p>
            <a:pPr lvl="1"/>
            <a:r>
              <a:rPr lang="en-US" dirty="0" smtClean="0"/>
              <a:t>Countries involved: Canada, USA, and Mexico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f</a:t>
            </a:r>
            <a:r>
              <a:rPr lang="en-US" dirty="0" smtClean="0"/>
              <a:t>ree </a:t>
            </a:r>
            <a:r>
              <a:rPr lang="en-US" dirty="0"/>
              <a:t>t</a:t>
            </a:r>
            <a:r>
              <a:rPr lang="en-US" dirty="0" smtClean="0"/>
              <a:t>rade agreement is an agreement between countries to reduce restrictions on imports and tariffs. </a:t>
            </a:r>
          </a:p>
          <a:p>
            <a:pPr lvl="2"/>
            <a:r>
              <a:rPr lang="en-US" dirty="0" smtClean="0"/>
              <a:t>Tariff: Tax on imported goods</a:t>
            </a:r>
          </a:p>
          <a:p>
            <a:pPr lvl="2"/>
            <a:r>
              <a:rPr lang="en-US" dirty="0" smtClean="0"/>
              <a:t>Import: Good brought into the country (buying)</a:t>
            </a:r>
          </a:p>
          <a:p>
            <a:pPr lvl="2"/>
            <a:r>
              <a:rPr lang="en-US" dirty="0" smtClean="0"/>
              <a:t>Export: Good that is being shipped out (selling)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13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Today: NAFTA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Why would countries want to place a tax on imported goods?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60" y="2922927"/>
            <a:ext cx="3530600" cy="229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143" y="342265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14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</TotalTime>
  <Words>480</Words>
  <Application>Microsoft Macintosh PowerPoint</Application>
  <PresentationFormat>On-screen Show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Capital</vt:lpstr>
      <vt:lpstr>Trade  in the Americas</vt:lpstr>
      <vt:lpstr>The Beginning: Columbian Exchange</vt:lpstr>
      <vt:lpstr>The Beginning:  The Columbian Exchange</vt:lpstr>
      <vt:lpstr>The Beginning:  The Columbian Exchange</vt:lpstr>
      <vt:lpstr>The Beginning:  The Columbian Exchange</vt:lpstr>
      <vt:lpstr>The Beginning: The Columbian Exchange</vt:lpstr>
      <vt:lpstr>The Beginning:  The Columbian Exchange</vt:lpstr>
      <vt:lpstr>Trade Today: NAFTA</vt:lpstr>
      <vt:lpstr>Trade Today: NAFTA</vt:lpstr>
      <vt:lpstr>Trade Today: NAFTA</vt:lpstr>
      <vt:lpstr>Trade Today: NAFTA</vt:lpstr>
      <vt:lpstr>Trade Today: NAFTA and CAFTA</vt:lpstr>
      <vt:lpstr>Trade Today: The Future</vt:lpstr>
      <vt:lpstr>Trade: The Future</vt:lpstr>
      <vt:lpstr>Trade: The Future</vt:lpstr>
      <vt:lpstr>Trade: The Future</vt:lpstr>
      <vt:lpstr>Trade: The Future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Trade  in the Americas</dc:title>
  <dc:creator>Rebecca Smith</dc:creator>
  <cp:lastModifiedBy>Rebecca Smith</cp:lastModifiedBy>
  <cp:revision>17</cp:revision>
  <dcterms:created xsi:type="dcterms:W3CDTF">2016-02-19T03:42:44Z</dcterms:created>
  <dcterms:modified xsi:type="dcterms:W3CDTF">2016-09-22T02:23:32Z</dcterms:modified>
</cp:coreProperties>
</file>